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90" r:id="rId2"/>
    <p:sldId id="257" r:id="rId3"/>
    <p:sldId id="260" r:id="rId4"/>
    <p:sldId id="259" r:id="rId5"/>
    <p:sldId id="282" r:id="rId6"/>
    <p:sldId id="291" r:id="rId7"/>
    <p:sldId id="284" r:id="rId8"/>
    <p:sldId id="261" r:id="rId9"/>
    <p:sldId id="262" r:id="rId10"/>
    <p:sldId id="264" r:id="rId11"/>
    <p:sldId id="265" r:id="rId12"/>
    <p:sldId id="266" r:id="rId13"/>
    <p:sldId id="268" r:id="rId14"/>
    <p:sldId id="267" r:id="rId15"/>
    <p:sldId id="273" r:id="rId16"/>
    <p:sldId id="295" r:id="rId17"/>
    <p:sldId id="285" r:id="rId18"/>
    <p:sldId id="288" r:id="rId19"/>
    <p:sldId id="293" r:id="rId20"/>
    <p:sldId id="294" r:id="rId21"/>
    <p:sldId id="287" r:id="rId22"/>
    <p:sldId id="292" r:id="rId23"/>
    <p:sldId id="269" r:id="rId24"/>
    <p:sldId id="271" r:id="rId25"/>
    <p:sldId id="272" r:id="rId26"/>
    <p:sldId id="289" r:id="rId27"/>
    <p:sldId id="296" r:id="rId28"/>
    <p:sldId id="297" r:id="rId29"/>
    <p:sldId id="277" r:id="rId30"/>
    <p:sldId id="283" r:id="rId31"/>
  </p:sldIdLst>
  <p:sldSz cx="9144000" cy="6858000" type="screen4x3"/>
  <p:notesSz cx="6858000" cy="9144000"/>
  <p:defaultTextStyle>
    <a:defPPr>
      <a:defRPr lang="en-US"/>
    </a:defPPr>
    <a:lvl1pPr algn="l" rtl="0" eaLnBrk="0" fontAlgn="base" hangingPunct="0">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sz="1200" kern="1200">
        <a:solidFill>
          <a:schemeClr val="tx1"/>
        </a:solidFill>
        <a:latin typeface="Arial" charset="0"/>
        <a:ea typeface="+mn-ea"/>
        <a:cs typeface="+mn-cs"/>
      </a:defRPr>
    </a:lvl2pPr>
    <a:lvl3pPr marL="914400" algn="l" rtl="0" eaLnBrk="0" fontAlgn="base" hangingPunct="0">
      <a:spcBef>
        <a:spcPct val="0"/>
      </a:spcBef>
      <a:spcAft>
        <a:spcPct val="0"/>
      </a:spcAft>
      <a:defRPr sz="1200" kern="1200">
        <a:solidFill>
          <a:schemeClr val="tx1"/>
        </a:solidFill>
        <a:latin typeface="Arial" charset="0"/>
        <a:ea typeface="+mn-ea"/>
        <a:cs typeface="+mn-cs"/>
      </a:defRPr>
    </a:lvl3pPr>
    <a:lvl4pPr marL="1371600" algn="l" rtl="0" eaLnBrk="0" fontAlgn="base" hangingPunct="0">
      <a:spcBef>
        <a:spcPct val="0"/>
      </a:spcBef>
      <a:spcAft>
        <a:spcPct val="0"/>
      </a:spcAft>
      <a:defRPr sz="1200" kern="1200">
        <a:solidFill>
          <a:schemeClr val="tx1"/>
        </a:solidFill>
        <a:latin typeface="Arial" charset="0"/>
        <a:ea typeface="+mn-ea"/>
        <a:cs typeface="+mn-cs"/>
      </a:defRPr>
    </a:lvl4pPr>
    <a:lvl5pPr marL="1828800" algn="l"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1A4C9E"/>
    <a:srgbClr val="8E0040"/>
    <a:srgbClr val="114FFB"/>
    <a:srgbClr val="FFC5CF"/>
    <a:srgbClr val="DADADA"/>
    <a:srgbClr val="3365FB"/>
    <a:srgbClr val="618FFD"/>
    <a:srgbClr val="FDC0E5"/>
    <a:srgbClr val="EAEC5E"/>
    <a:srgbClr val="FCFEB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5" d="100"/>
          <a:sy n="65" d="100"/>
        </p:scale>
        <p:origin x="-28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8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1150938" y="692150"/>
            <a:ext cx="4556125" cy="3416300"/>
          </a:xfrm>
          <a:ln cap="flat"/>
        </p:spPr>
      </p:sp>
      <p:sp>
        <p:nvSpPr>
          <p:cNvPr id="8195" name="Rectangle 3"/>
          <p:cNvSpPr>
            <a:spLocks noChangeArrowheads="1"/>
          </p:cNvSpPr>
          <p:nvPr/>
        </p:nvSpPr>
        <p:spPr bwMode="auto">
          <a:xfrm>
            <a:off x="522288" y="4484688"/>
            <a:ext cx="5589587" cy="876300"/>
          </a:xfrm>
          <a:prstGeom prst="rect">
            <a:avLst/>
          </a:prstGeom>
          <a:noFill/>
          <a:ln w="12700">
            <a:noFill/>
            <a:miter lim="800000"/>
            <a:headEnd/>
            <a:tailEnd/>
          </a:ln>
          <a:effectLst/>
        </p:spPr>
        <p:txBody>
          <a:bodyPr lIns="61913" tIns="25400" rIns="61913" bIns="25400">
            <a:spAutoFit/>
          </a:bodyPr>
          <a:lstStyle/>
          <a:p>
            <a:pPr marL="233363" lvl="1" indent="-119063" defTabSz="887413">
              <a:lnSpc>
                <a:spcPct val="90000"/>
              </a:lnSpc>
              <a:spcBef>
                <a:spcPct val="100000"/>
              </a:spcBef>
              <a:buClr>
                <a:schemeClr val="tx1"/>
              </a:buClr>
              <a:buSzPct val="100000"/>
              <a:buFontTx/>
              <a:buChar char="•"/>
            </a:pPr>
            <a:r>
              <a:rPr lang="en-US" b="1"/>
              <a:t>As you can tell by the lists we’ve just generated (refer back to lists generated during objectives; page #1), a lot of things that went right occurred because they were planned that way.  For those meetings or situations that weren’t effective, how many could either have been avoided or resulted differently had planning occurred . . .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xfrm>
            <a:off x="3886200" y="8686800"/>
            <a:ext cx="2971800" cy="457200"/>
          </a:xfrm>
          <a:prstGeom prst="rect">
            <a:avLst/>
          </a:prstGeom>
          <a:ln/>
        </p:spPr>
        <p:txBody>
          <a:bodyPr/>
          <a:lstStyle/>
          <a:p>
            <a:fld id="{AE84DBDD-2CF4-4795-9C88-17510C5346FF}" type="slidenum">
              <a:rPr lang="en-US"/>
              <a:pPr/>
              <a:t>21</a:t>
            </a:fld>
            <a:endParaRPr lang="en-US"/>
          </a:p>
        </p:txBody>
      </p:sp>
      <p:sp>
        <p:nvSpPr>
          <p:cNvPr id="19458" name="Rectangle 2"/>
          <p:cNvSpPr>
            <a:spLocks noGrp="1" noRot="1" noChangeAspect="1" noChangeArrowheads="1" noTextEdit="1"/>
          </p:cNvSpPr>
          <p:nvPr>
            <p:ph type="sldImg"/>
          </p:nvPr>
        </p:nvSpPr>
        <p:spPr>
          <a:xfrm>
            <a:off x="1150938" y="692150"/>
            <a:ext cx="4556125" cy="3416300"/>
          </a:xfrm>
          <a:ln/>
        </p:spPr>
      </p:sp>
      <p:sp>
        <p:nvSpPr>
          <p:cNvPr id="19459" name="Rectangle 3"/>
          <p:cNvSpPr>
            <a:spLocks noChangeArrowheads="1"/>
          </p:cNvSpPr>
          <p:nvPr/>
        </p:nvSpPr>
        <p:spPr bwMode="auto">
          <a:xfrm>
            <a:off x="522288" y="4346575"/>
            <a:ext cx="5589587" cy="2868613"/>
          </a:xfrm>
          <a:prstGeom prst="rect">
            <a:avLst/>
          </a:prstGeom>
          <a:noFill/>
          <a:ln w="9525">
            <a:noFill/>
            <a:miter lim="800000"/>
            <a:headEnd/>
            <a:tailEnd/>
          </a:ln>
          <a:effectLst/>
        </p:spPr>
        <p:txBody>
          <a:bodyPr lIns="61913" tIns="26988" rIns="61913" bIns="26988">
            <a:spAutoFit/>
          </a:bodyPr>
          <a:lstStyle/>
          <a:p>
            <a:pPr marL="225425" lvl="1" indent="-111125" algn="l" defTabSz="895350">
              <a:spcBef>
                <a:spcPct val="100000"/>
              </a:spcBef>
              <a:buClr>
                <a:schemeClr val="tx1"/>
              </a:buClr>
              <a:buSzPct val="100000"/>
              <a:buFontTx/>
              <a:buChar char="•"/>
            </a:pPr>
            <a:r>
              <a:rPr lang="en-US" sz="1200">
                <a:solidFill>
                  <a:schemeClr val="tx1"/>
                </a:solidFill>
              </a:rPr>
              <a:t>While the team leader and facilitator have special responsibilities, the team members, or resources, are also responsible for the success of the meeting.</a:t>
            </a:r>
          </a:p>
          <a:p>
            <a:pPr marL="225425" lvl="1" indent="-111125" algn="l" defTabSz="895350">
              <a:spcBef>
                <a:spcPct val="100000"/>
              </a:spcBef>
              <a:buClr>
                <a:schemeClr val="tx1"/>
              </a:buClr>
              <a:buSzPct val="100000"/>
              <a:buFontTx/>
              <a:buChar char="•"/>
            </a:pPr>
            <a:r>
              <a:rPr lang="en-US" sz="1200">
                <a:solidFill>
                  <a:schemeClr val="tx1"/>
                </a:solidFill>
              </a:rPr>
              <a:t>All team members must:</a:t>
            </a:r>
          </a:p>
          <a:p>
            <a:pPr marL="460375" lvl="2" indent="-120650" algn="l" defTabSz="895350">
              <a:spcBef>
                <a:spcPct val="25000"/>
              </a:spcBef>
              <a:buClr>
                <a:schemeClr val="tx1"/>
              </a:buClr>
              <a:buSzPct val="100000"/>
              <a:buFontTx/>
              <a:buChar char="-"/>
            </a:pPr>
            <a:r>
              <a:rPr lang="en-US" sz="1200">
                <a:solidFill>
                  <a:schemeClr val="tx1"/>
                </a:solidFill>
              </a:rPr>
              <a:t>Contribute their ideas—they are valued resources; that’s why they are in the meeting.</a:t>
            </a:r>
          </a:p>
          <a:p>
            <a:pPr marL="460375" lvl="2" indent="-120650" algn="l" defTabSz="895350">
              <a:spcBef>
                <a:spcPct val="25000"/>
              </a:spcBef>
              <a:buClr>
                <a:schemeClr val="tx1"/>
              </a:buClr>
              <a:buSzPct val="100000"/>
              <a:buFontTx/>
              <a:buChar char="-"/>
            </a:pPr>
            <a:r>
              <a:rPr lang="en-US" sz="1200">
                <a:solidFill>
                  <a:schemeClr val="tx1"/>
                </a:solidFill>
              </a:rPr>
              <a:t>Adhere to the agenda—everyone has a personal responsibility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xfrm>
            <a:off x="3886200" y="8686800"/>
            <a:ext cx="2971800" cy="457200"/>
          </a:xfrm>
          <a:prstGeom prst="rect">
            <a:avLst/>
          </a:prstGeom>
          <a:ln/>
        </p:spPr>
        <p:txBody>
          <a:bodyPr/>
          <a:lstStyle/>
          <a:p>
            <a:fld id="{F9D6D7F7-EF95-4127-B1CE-643869070F79}" type="slidenum">
              <a:rPr lang="en-US"/>
              <a:pPr/>
              <a:t>26</a:t>
            </a:fld>
            <a:endParaRPr lang="en-US"/>
          </a:p>
        </p:txBody>
      </p:sp>
      <p:sp>
        <p:nvSpPr>
          <p:cNvPr id="23554" name="Rectangle 2"/>
          <p:cNvSpPr>
            <a:spLocks noGrp="1" noRot="1" noChangeAspect="1" noChangeArrowheads="1" noTextEdit="1"/>
          </p:cNvSpPr>
          <p:nvPr>
            <p:ph type="sldImg"/>
          </p:nvPr>
        </p:nvSpPr>
        <p:spPr>
          <a:xfrm>
            <a:off x="1150938" y="692150"/>
            <a:ext cx="4556125" cy="3416300"/>
          </a:xfrm>
          <a:ln/>
        </p:spPr>
      </p:sp>
      <p:sp>
        <p:nvSpPr>
          <p:cNvPr id="23555" name="Rectangle 3"/>
          <p:cNvSpPr>
            <a:spLocks noChangeArrowheads="1"/>
          </p:cNvSpPr>
          <p:nvPr/>
        </p:nvSpPr>
        <p:spPr bwMode="auto">
          <a:xfrm>
            <a:off x="522288" y="4346575"/>
            <a:ext cx="5589587" cy="4092575"/>
          </a:xfrm>
          <a:prstGeom prst="rect">
            <a:avLst/>
          </a:prstGeom>
          <a:noFill/>
          <a:ln w="9525">
            <a:noFill/>
            <a:miter lim="800000"/>
            <a:headEnd/>
            <a:tailEnd/>
          </a:ln>
          <a:effectLst/>
        </p:spPr>
        <p:txBody>
          <a:bodyPr lIns="61913" tIns="26988" rIns="61913" bIns="26988">
            <a:spAutoFit/>
          </a:bodyPr>
          <a:lstStyle/>
          <a:p>
            <a:pPr marL="223838" lvl="1" indent="-109538" algn="l" defTabSz="895350">
              <a:spcBef>
                <a:spcPct val="50000"/>
              </a:spcBef>
              <a:buClr>
                <a:schemeClr val="tx1"/>
              </a:buClr>
              <a:buSzPct val="100000"/>
              <a:buFontTx/>
              <a:buChar char="•"/>
            </a:pPr>
            <a:r>
              <a:rPr lang="en-US" sz="1200">
                <a:solidFill>
                  <a:schemeClr val="tx1"/>
                </a:solidFill>
              </a:rPr>
              <a:t>Option:  verbally idea generate as to why we use flipcharts to record meeting ideas.</a:t>
            </a:r>
          </a:p>
          <a:p>
            <a:pPr marL="223838" lvl="1" indent="-109538" algn="l" defTabSz="895350">
              <a:spcBef>
                <a:spcPct val="50000"/>
              </a:spcBef>
              <a:buClr>
                <a:schemeClr val="tx1"/>
              </a:buClr>
              <a:buSzPct val="100000"/>
              <a:buFontTx/>
              <a:buChar char="•"/>
            </a:pPr>
            <a:r>
              <a:rPr lang="en-US" sz="1200">
                <a:solidFill>
                  <a:schemeClr val="tx1"/>
                </a:solidFill>
              </a:rPr>
              <a:t>You may be uncomfortable with flipcharts initially, but from our experience we can tell you that they really increase meeting effectiveness by:</a:t>
            </a:r>
          </a:p>
          <a:p>
            <a:pPr marL="447675" lvl="2" indent="-109538" algn="l" defTabSz="895350">
              <a:spcBef>
                <a:spcPct val="15000"/>
              </a:spcBef>
              <a:buClr>
                <a:schemeClr val="tx1"/>
              </a:buClr>
              <a:buSzPct val="100000"/>
              <a:buFontTx/>
              <a:buChar char="-"/>
            </a:pPr>
            <a:r>
              <a:rPr lang="en-US" sz="1000">
                <a:solidFill>
                  <a:schemeClr val="tx1"/>
                </a:solidFill>
              </a:rPr>
              <a:t>Serving as a physical focal point which reemphasizes the topic being discussed.</a:t>
            </a:r>
          </a:p>
          <a:p>
            <a:pPr marL="447675" lvl="2" indent="-109538" algn="l" defTabSz="895350">
              <a:spcBef>
                <a:spcPct val="15000"/>
              </a:spcBef>
              <a:buClr>
                <a:schemeClr val="tx1"/>
              </a:buClr>
              <a:buSzPct val="100000"/>
              <a:buFontTx/>
              <a:buChar char="-"/>
            </a:pPr>
            <a:r>
              <a:rPr lang="en-US" sz="1000">
                <a:solidFill>
                  <a:schemeClr val="tx1"/>
                </a:solidFill>
              </a:rPr>
              <a:t>Providing an instant record—no need to record “minutes” separately.</a:t>
            </a:r>
          </a:p>
          <a:p>
            <a:pPr marL="447675" lvl="2" indent="-109538" algn="l" defTabSz="895350">
              <a:spcBef>
                <a:spcPct val="15000"/>
              </a:spcBef>
              <a:buClr>
                <a:schemeClr val="tx1"/>
              </a:buClr>
              <a:buSzPct val="100000"/>
              <a:buFontTx/>
              <a:buChar char="-"/>
            </a:pPr>
            <a:r>
              <a:rPr lang="en-US" sz="1000">
                <a:solidFill>
                  <a:schemeClr val="tx1"/>
                </a:solidFill>
              </a:rPr>
              <a:t>Encouraging participation—ideas are noted and given importance.</a:t>
            </a:r>
          </a:p>
          <a:p>
            <a:pPr marL="447675" lvl="2" indent="-109538" algn="l" defTabSz="895350">
              <a:spcBef>
                <a:spcPct val="15000"/>
              </a:spcBef>
              <a:buClr>
                <a:schemeClr val="tx1"/>
              </a:buClr>
              <a:buSzPct val="100000"/>
              <a:buFontTx/>
              <a:buChar char="-"/>
            </a:pPr>
            <a:r>
              <a:rPr lang="en-US" sz="1000">
                <a:solidFill>
                  <a:schemeClr val="tx1"/>
                </a:solidFill>
              </a:rPr>
              <a:t>“Depersonalizing” ideas—after several ideas have been recorded, any single idea loses the personality of the individual who offered it.  This allows the group to focus on content rather than personality.</a:t>
            </a:r>
          </a:p>
          <a:p>
            <a:pPr marL="447675" lvl="2" indent="-109538" algn="l" defTabSz="895350">
              <a:spcBef>
                <a:spcPct val="15000"/>
              </a:spcBef>
              <a:buClr>
                <a:schemeClr val="tx1"/>
              </a:buClr>
              <a:buSzPct val="100000"/>
              <a:buFontTx/>
              <a:buChar char="-"/>
            </a:pPr>
            <a:r>
              <a:rPr lang="en-US" sz="1000">
                <a:solidFill>
                  <a:schemeClr val="tx1"/>
                </a:solidFill>
              </a:rPr>
              <a:t>Increasing the team’s sense of accomplishments—lists, decisions, next steps, etc.—enables team to see a tangible result.</a:t>
            </a:r>
            <a:endParaRPr lang="en-US" sz="1200">
              <a:solidFill>
                <a:schemeClr val="tx1"/>
              </a:solidFill>
            </a:endParaRPr>
          </a:p>
          <a:p>
            <a:pPr marL="223838" lvl="1" indent="-109538" algn="l" defTabSz="895350">
              <a:spcBef>
                <a:spcPct val="50000"/>
              </a:spcBef>
              <a:buClr>
                <a:schemeClr val="tx1"/>
              </a:buClr>
              <a:buSzPct val="100000"/>
              <a:buFontTx/>
              <a:buChar char="•"/>
            </a:pPr>
            <a:r>
              <a:rPr lang="en-US" sz="1200">
                <a:solidFill>
                  <a:schemeClr val="tx1"/>
                </a:solidFill>
              </a:rPr>
              <a:t>A misperception by many is that the person wielding</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noChangeArrowheads="1"/>
          </p:cNvSpPr>
          <p:nvPr>
            <p:ph type="sldNum" sz="quarter" idx="5"/>
          </p:nvPr>
        </p:nvSpPr>
        <p:spPr>
          <a:xfrm>
            <a:off x="3886200" y="8686800"/>
            <a:ext cx="2971800" cy="457200"/>
          </a:xfrm>
          <a:prstGeom prst="rect">
            <a:avLst/>
          </a:prstGeom>
          <a:ln/>
        </p:spPr>
        <p:txBody>
          <a:bodyPr/>
          <a:lstStyle/>
          <a:p>
            <a:fld id="{7ACC0BA4-A0AE-494E-84AD-61F4B2690F4E}" type="slidenum">
              <a:rPr lang="en-US"/>
              <a:pPr/>
              <a:t>30</a:t>
            </a:fld>
            <a:endParaRPr lang="en-US"/>
          </a:p>
        </p:txBody>
      </p:sp>
      <p:sp>
        <p:nvSpPr>
          <p:cNvPr id="11266" name="Rectangle 2"/>
          <p:cNvSpPr>
            <a:spLocks noGrp="1" noRot="1" noChangeAspect="1" noChangeArrowheads="1" noTextEdit="1"/>
          </p:cNvSpPr>
          <p:nvPr>
            <p:ph type="sldImg"/>
          </p:nvPr>
        </p:nvSpPr>
        <p:spPr>
          <a:xfrm>
            <a:off x="1150938" y="692150"/>
            <a:ext cx="4556125" cy="3416300"/>
          </a:xfr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xfrm>
            <a:off x="3886200" y="8686800"/>
            <a:ext cx="2971800" cy="457200"/>
          </a:xfrm>
          <a:prstGeom prst="rect">
            <a:avLst/>
          </a:prstGeom>
          <a:ln/>
        </p:spPr>
        <p:txBody>
          <a:bodyPr/>
          <a:lstStyle/>
          <a:p>
            <a:fld id="{F555720E-61F1-4733-909C-D3FA3DA5B4D9}" type="slidenum">
              <a:rPr lang="en-US"/>
              <a:pPr/>
              <a:t>5</a:t>
            </a:fld>
            <a:endParaRPr lang="en-US"/>
          </a:p>
        </p:txBody>
      </p:sp>
      <p:sp>
        <p:nvSpPr>
          <p:cNvPr id="9218" name="Rectangle 2"/>
          <p:cNvSpPr>
            <a:spLocks noGrp="1" noRot="1" noChangeAspect="1" noChangeArrowheads="1" noTextEdit="1"/>
          </p:cNvSpPr>
          <p:nvPr>
            <p:ph type="sldImg"/>
          </p:nvPr>
        </p:nvSpPr>
        <p:spPr>
          <a:xfrm>
            <a:off x="1150938" y="692150"/>
            <a:ext cx="4556125" cy="3416300"/>
          </a:xfrm>
          <a:ln/>
        </p:spPr>
      </p:sp>
      <p:sp>
        <p:nvSpPr>
          <p:cNvPr id="9219" name="Rectangle 3"/>
          <p:cNvSpPr>
            <a:spLocks noChangeArrowheads="1"/>
          </p:cNvSpPr>
          <p:nvPr/>
        </p:nvSpPr>
        <p:spPr bwMode="auto">
          <a:xfrm>
            <a:off x="522288" y="4346575"/>
            <a:ext cx="5813425" cy="896938"/>
          </a:xfrm>
          <a:prstGeom prst="rect">
            <a:avLst/>
          </a:prstGeom>
          <a:noFill/>
          <a:ln w="9525">
            <a:noFill/>
            <a:miter lim="800000"/>
            <a:headEnd/>
            <a:tailEnd/>
          </a:ln>
          <a:effectLst/>
        </p:spPr>
        <p:txBody>
          <a:bodyPr lIns="61913" tIns="26988" rIns="61913" bIns="26988">
            <a:spAutoFit/>
          </a:bodyPr>
          <a:lstStyle/>
          <a:p>
            <a:pPr marL="223838" lvl="1" indent="-109538" algn="l" defTabSz="895350">
              <a:spcBef>
                <a:spcPct val="100000"/>
              </a:spcBef>
              <a:buClr>
                <a:schemeClr val="tx1"/>
              </a:buClr>
              <a:buSzPct val="100000"/>
              <a:buFontTx/>
              <a:buChar char="•"/>
            </a:pPr>
            <a:r>
              <a:rPr lang="en-US" sz="1200">
                <a:solidFill>
                  <a:schemeClr val="tx1"/>
                </a:solidFill>
              </a:rPr>
              <a:t>Effective meetings don’t just happen.  The leader and facilitator PLAN them carefully, DO (or execute) them skillfully, and REVIEW their results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noChangeArrowheads="1"/>
          </p:cNvSpPr>
          <p:nvPr>
            <p:ph type="sldNum" sz="quarter" idx="5"/>
          </p:nvPr>
        </p:nvSpPr>
        <p:spPr>
          <a:xfrm>
            <a:off x="3886200" y="8686800"/>
            <a:ext cx="2971800" cy="457200"/>
          </a:xfrm>
          <a:prstGeom prst="rect">
            <a:avLst/>
          </a:prstGeom>
          <a:ln/>
        </p:spPr>
        <p:txBody>
          <a:bodyPr/>
          <a:lstStyle/>
          <a:p>
            <a:fld id="{11D03CE0-7B70-4B7B-8DB6-9270E1E20674}" type="slidenum">
              <a:rPr lang="en-US"/>
              <a:pPr/>
              <a:t>7</a:t>
            </a:fld>
            <a:endParaRPr lang="en-US"/>
          </a:p>
        </p:txBody>
      </p:sp>
      <p:sp>
        <p:nvSpPr>
          <p:cNvPr id="13314" name="Rectangle 2"/>
          <p:cNvSpPr>
            <a:spLocks noGrp="1" noRot="1" noChangeAspect="1" noChangeArrowheads="1" noTextEdit="1"/>
          </p:cNvSpPr>
          <p:nvPr>
            <p:ph type="sldImg"/>
          </p:nvPr>
        </p:nvSpPr>
        <p:spPr>
          <a:xfrm>
            <a:off x="1150938" y="692150"/>
            <a:ext cx="4556125" cy="3416300"/>
          </a:xfr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1150938" y="692150"/>
            <a:ext cx="4556125" cy="3416300"/>
          </a:xfrm>
          <a:ln cap="flat"/>
        </p:spPr>
      </p:sp>
      <p:sp>
        <p:nvSpPr>
          <p:cNvPr id="11267" name="Rectangle 3"/>
          <p:cNvSpPr>
            <a:spLocks noChangeArrowheads="1"/>
          </p:cNvSpPr>
          <p:nvPr/>
        </p:nvSpPr>
        <p:spPr bwMode="auto">
          <a:xfrm>
            <a:off x="522288" y="4346575"/>
            <a:ext cx="5813425" cy="2084388"/>
          </a:xfrm>
          <a:prstGeom prst="rect">
            <a:avLst/>
          </a:prstGeom>
          <a:noFill/>
          <a:ln w="12700">
            <a:noFill/>
            <a:miter lim="800000"/>
            <a:headEnd/>
            <a:tailEnd/>
          </a:ln>
          <a:effectLst/>
        </p:spPr>
        <p:txBody>
          <a:bodyPr lIns="61913" tIns="26988" rIns="61913" bIns="26988">
            <a:spAutoFit/>
          </a:bodyPr>
          <a:lstStyle/>
          <a:p>
            <a:pPr marL="211138" lvl="1" indent="-96838" defTabSz="893763">
              <a:lnSpc>
                <a:spcPct val="90000"/>
              </a:lnSpc>
              <a:spcBef>
                <a:spcPct val="100000"/>
              </a:spcBef>
              <a:buClr>
                <a:schemeClr val="tx1"/>
              </a:buClr>
              <a:buSzPct val="100000"/>
              <a:buFontTx/>
              <a:buChar char="•"/>
            </a:pPr>
            <a:r>
              <a:rPr lang="en-US" sz="1100" b="1"/>
              <a:t>There are, obviously, many good reasons to meet.</a:t>
            </a:r>
          </a:p>
          <a:p>
            <a:pPr marL="211138" lvl="1" indent="-96838" defTabSz="893763">
              <a:lnSpc>
                <a:spcPct val="90000"/>
              </a:lnSpc>
              <a:spcBef>
                <a:spcPct val="100000"/>
              </a:spcBef>
              <a:buClr>
                <a:schemeClr val="tx1"/>
              </a:buClr>
              <a:buSzPct val="100000"/>
              <a:buFontTx/>
              <a:buChar char="•"/>
            </a:pPr>
            <a:r>
              <a:rPr lang="en-US" sz="1100" b="1"/>
              <a:t>To clarify information—to resolve any conflicting opinions on meanings or intentions of decisions or information.</a:t>
            </a:r>
          </a:p>
          <a:p>
            <a:pPr marL="211138" lvl="1" indent="-96838" defTabSz="893763">
              <a:lnSpc>
                <a:spcPct val="90000"/>
              </a:lnSpc>
              <a:spcBef>
                <a:spcPct val="100000"/>
              </a:spcBef>
              <a:buClr>
                <a:schemeClr val="tx1"/>
              </a:buClr>
              <a:buSzPct val="100000"/>
              <a:buFontTx/>
              <a:buChar char="•"/>
            </a:pPr>
            <a:r>
              <a:rPr lang="en-US" sz="1100" b="1"/>
              <a:t>To develop ideas—to utilize  resources and backgrounds of those present to develop ideas.</a:t>
            </a:r>
          </a:p>
          <a:p>
            <a:pPr marL="211138" lvl="1" indent="-96838" defTabSz="893763">
              <a:lnSpc>
                <a:spcPct val="90000"/>
              </a:lnSpc>
              <a:spcBef>
                <a:spcPct val="100000"/>
              </a:spcBef>
              <a:buClr>
                <a:schemeClr val="tx1"/>
              </a:buClr>
              <a:buSzPct val="100000"/>
              <a:buFontTx/>
              <a:buChar char="•"/>
            </a:pPr>
            <a:r>
              <a:rPr lang="en-US" sz="1100" b="1"/>
              <a:t>To make decisions—to bring together the necessary parties in order to make a decision.</a:t>
            </a:r>
          </a:p>
          <a:p>
            <a:pPr marL="211138" lvl="1" indent="-96838" defTabSz="893763">
              <a:lnSpc>
                <a:spcPct val="90000"/>
              </a:lnSpc>
              <a:spcBef>
                <a:spcPct val="100000"/>
              </a:spcBef>
              <a:buClr>
                <a:schemeClr val="tx1"/>
              </a:buClr>
              <a:buSzPct val="100000"/>
              <a:buFontTx/>
              <a:buChar char="•"/>
            </a:pPr>
            <a:r>
              <a:rPr lang="en-US" sz="1100" b="1"/>
              <a:t>To delegate work or authority—good forum to get the decision makers or implementators sold on ideas.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1150938" y="692150"/>
            <a:ext cx="4556125" cy="3416300"/>
          </a:xfrm>
          <a:ln cap="flat"/>
        </p:spPr>
      </p:sp>
      <p:sp>
        <p:nvSpPr>
          <p:cNvPr id="13315" name="Rectangle 3"/>
          <p:cNvSpPr>
            <a:spLocks noChangeArrowheads="1"/>
          </p:cNvSpPr>
          <p:nvPr/>
        </p:nvSpPr>
        <p:spPr bwMode="auto">
          <a:xfrm>
            <a:off x="522288" y="4346575"/>
            <a:ext cx="5813425" cy="3513138"/>
          </a:xfrm>
          <a:prstGeom prst="rect">
            <a:avLst/>
          </a:prstGeom>
          <a:noFill/>
          <a:ln w="12700">
            <a:noFill/>
            <a:miter lim="800000"/>
            <a:headEnd/>
            <a:tailEnd/>
          </a:ln>
          <a:effectLst/>
        </p:spPr>
        <p:txBody>
          <a:bodyPr lIns="61913" tIns="26988" rIns="61913" bIns="26988">
            <a:spAutoFit/>
          </a:bodyPr>
          <a:lstStyle/>
          <a:p>
            <a:pPr defTabSz="893763">
              <a:lnSpc>
                <a:spcPct val="90000"/>
              </a:lnSpc>
              <a:spcBef>
                <a:spcPct val="100000"/>
              </a:spcBef>
            </a:pPr>
            <a:r>
              <a:rPr lang="en-US" sz="1100" b="1" i="1"/>
              <a:t>Refer to introductory exercise that identified “hidden reasons” why we meet</a:t>
            </a:r>
          </a:p>
          <a:p>
            <a:pPr marL="234950" lvl="1" indent="-120650" defTabSz="893763">
              <a:lnSpc>
                <a:spcPct val="90000"/>
              </a:lnSpc>
              <a:spcBef>
                <a:spcPct val="100000"/>
              </a:spcBef>
              <a:buClr>
                <a:schemeClr val="tx1"/>
              </a:buClr>
              <a:buSzPct val="100000"/>
              <a:buFontTx/>
              <a:buChar char="•"/>
            </a:pPr>
            <a:r>
              <a:rPr lang="en-US" sz="1100" b="1"/>
              <a:t>There are many reasons why people have meetings.  Some of the “hidden,” not-so-good reasons include:</a:t>
            </a:r>
          </a:p>
          <a:p>
            <a:pPr marL="460375" lvl="2" indent="-111125" defTabSz="893763">
              <a:lnSpc>
                <a:spcPct val="90000"/>
              </a:lnSpc>
              <a:spcBef>
                <a:spcPct val="25000"/>
              </a:spcBef>
              <a:buClr>
                <a:schemeClr val="tx1"/>
              </a:buClr>
              <a:buSzPct val="100000"/>
              <a:buFontTx/>
              <a:buChar char="-"/>
            </a:pPr>
            <a:r>
              <a:rPr lang="en-US" sz="1100" b="1"/>
              <a:t>To avoid work—you can’t be expected to perform other tasks while you’re in a meeting.</a:t>
            </a:r>
          </a:p>
          <a:p>
            <a:pPr marL="460375" lvl="2" indent="-111125" defTabSz="893763">
              <a:lnSpc>
                <a:spcPct val="90000"/>
              </a:lnSpc>
              <a:spcBef>
                <a:spcPct val="25000"/>
              </a:spcBef>
              <a:buClr>
                <a:schemeClr val="tx1"/>
              </a:buClr>
              <a:buSzPct val="100000"/>
              <a:buFontTx/>
              <a:buChar char="-"/>
            </a:pPr>
            <a:r>
              <a:rPr lang="en-US" sz="1100" b="1"/>
              <a:t>To share risk—we can dilute our responsibilities for a decision  by saying it was the group’s decision.</a:t>
            </a:r>
          </a:p>
          <a:p>
            <a:pPr marL="460375" lvl="2" indent="-111125" defTabSz="893763">
              <a:lnSpc>
                <a:spcPct val="90000"/>
              </a:lnSpc>
              <a:spcBef>
                <a:spcPct val="25000"/>
              </a:spcBef>
              <a:buClr>
                <a:schemeClr val="tx1"/>
              </a:buClr>
              <a:buSzPct val="100000"/>
              <a:buFontTx/>
              <a:buChar char="-"/>
            </a:pPr>
            <a:r>
              <a:rPr lang="en-US" sz="1100" b="1"/>
              <a:t>To share information—this can be a good reason, but can also be a case when a written document might be better than calling a group together.</a:t>
            </a:r>
          </a:p>
          <a:p>
            <a:pPr marL="460375" lvl="2" indent="-111125" defTabSz="893763">
              <a:lnSpc>
                <a:spcPct val="90000"/>
              </a:lnSpc>
              <a:spcBef>
                <a:spcPct val="25000"/>
              </a:spcBef>
              <a:buClr>
                <a:schemeClr val="tx1"/>
              </a:buClr>
              <a:buSzPct val="100000"/>
              <a:buFontTx/>
              <a:buChar char="-"/>
            </a:pPr>
            <a:r>
              <a:rPr lang="en-US" sz="1100" b="1"/>
              <a:t>To be participatory—a well-run meeting is a great forum for getting group participation  and building a sense of team, but recognize that there are many other ways to encourage team participation—you don’t always have to meet to get the team involved.</a:t>
            </a:r>
          </a:p>
          <a:p>
            <a:pPr marL="460375" lvl="2" indent="-111125" defTabSz="893763">
              <a:lnSpc>
                <a:spcPct val="90000"/>
              </a:lnSpc>
              <a:spcBef>
                <a:spcPct val="25000"/>
              </a:spcBef>
              <a:buClr>
                <a:schemeClr val="tx1"/>
              </a:buClr>
              <a:buSzPct val="100000"/>
              <a:buFontTx/>
              <a:buChar char="-"/>
            </a:pPr>
            <a:r>
              <a:rPr lang="en-US" sz="1100" b="1"/>
              <a:t>Because it’s there—meeting for the sake of meeting; “We always meet on Monday.”</a:t>
            </a:r>
          </a:p>
          <a:p>
            <a:pPr marL="460375" lvl="2" indent="-111125" defTabSz="893763">
              <a:lnSpc>
                <a:spcPct val="90000"/>
              </a:lnSpc>
              <a:spcBef>
                <a:spcPct val="25000"/>
              </a:spcBef>
              <a:buClr>
                <a:schemeClr val="tx1"/>
              </a:buClr>
              <a:buSzPct val="100000"/>
              <a:buFontTx/>
              <a:buChar char="-"/>
            </a:pPr>
            <a:r>
              <a:rPr lang="en-US" sz="1100" b="1"/>
              <a:t>Because It’s mandated—staff meetings are a typical example.</a:t>
            </a:r>
          </a:p>
          <a:p>
            <a:pPr marL="234950" lvl="1" indent="-120650" defTabSz="893763">
              <a:lnSpc>
                <a:spcPct val="90000"/>
              </a:lnSpc>
              <a:spcBef>
                <a:spcPct val="50000"/>
              </a:spcBef>
              <a:buClr>
                <a:schemeClr val="tx1"/>
              </a:buClr>
              <a:buSzPct val="100000"/>
              <a:buFontTx/>
              <a:buChar char="•"/>
            </a:pPr>
            <a:r>
              <a:rPr lang="en-US" sz="1100" b="1"/>
              <a:t>What are some of the “hidden” reasons for meetings in this organization?  Think about the ones you’ve attended that weren’t really necessary.</a:t>
            </a:r>
          </a:p>
          <a:p>
            <a:pPr marL="234950" lvl="1" indent="-120650" defTabSz="893763">
              <a:lnSpc>
                <a:spcPct val="90000"/>
              </a:lnSpc>
              <a:spcBef>
                <a:spcPct val="50000"/>
              </a:spcBef>
              <a:buClr>
                <a:schemeClr val="tx1"/>
              </a:buClr>
              <a:buSzPct val="100000"/>
              <a:buFontTx/>
              <a:buChar char="•"/>
            </a:pPr>
            <a:r>
              <a:rPr lang="en-US" sz="1100" b="1" i="1"/>
              <a:t>Brief open discussion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xfrm>
            <a:off x="3886200" y="8686800"/>
            <a:ext cx="2971800" cy="457200"/>
          </a:xfrm>
          <a:prstGeom prst="rect">
            <a:avLst/>
          </a:prstGeom>
          <a:ln/>
        </p:spPr>
        <p:txBody>
          <a:bodyPr/>
          <a:lstStyle/>
          <a:p>
            <a:fld id="{FF5217AD-EE68-4A52-814D-39B994B86777}" type="slidenum">
              <a:rPr lang="en-US"/>
              <a:pPr/>
              <a:t>17</a:t>
            </a:fld>
            <a:endParaRPr lang="en-US"/>
          </a:p>
        </p:txBody>
      </p:sp>
      <p:sp>
        <p:nvSpPr>
          <p:cNvPr id="15362" name="Rectangle 2"/>
          <p:cNvSpPr>
            <a:spLocks noGrp="1" noRot="1" noChangeAspect="1" noChangeArrowheads="1" noTextEdit="1"/>
          </p:cNvSpPr>
          <p:nvPr>
            <p:ph type="sldImg"/>
          </p:nvPr>
        </p:nvSpPr>
        <p:spPr>
          <a:xfrm>
            <a:off x="1150938" y="692150"/>
            <a:ext cx="4556125" cy="3416300"/>
          </a:xfrm>
          <a:ln/>
        </p:spPr>
      </p:sp>
      <p:sp>
        <p:nvSpPr>
          <p:cNvPr id="15363" name="Rectangle 3"/>
          <p:cNvSpPr>
            <a:spLocks noChangeArrowheads="1"/>
          </p:cNvSpPr>
          <p:nvPr/>
        </p:nvSpPr>
        <p:spPr bwMode="auto">
          <a:xfrm>
            <a:off x="522288" y="4346575"/>
            <a:ext cx="5813425" cy="3278188"/>
          </a:xfrm>
          <a:prstGeom prst="rect">
            <a:avLst/>
          </a:prstGeom>
          <a:noFill/>
          <a:ln w="9525">
            <a:noFill/>
            <a:miter lim="800000"/>
            <a:headEnd/>
            <a:tailEnd/>
          </a:ln>
          <a:effectLst/>
        </p:spPr>
        <p:txBody>
          <a:bodyPr lIns="61913" tIns="26988" rIns="61913" bIns="26988">
            <a:spAutoFit/>
          </a:bodyPr>
          <a:lstStyle/>
          <a:p>
            <a:pPr marL="236538" lvl="1" indent="-122238" algn="l" defTabSz="895350">
              <a:spcBef>
                <a:spcPct val="100000"/>
              </a:spcBef>
              <a:buClr>
                <a:schemeClr val="tx1"/>
              </a:buClr>
              <a:buSzPct val="100000"/>
              <a:buFontTx/>
              <a:buChar char="•"/>
            </a:pPr>
            <a:r>
              <a:rPr lang="en-US" sz="1200">
                <a:solidFill>
                  <a:schemeClr val="tx1"/>
                </a:solidFill>
              </a:rPr>
              <a:t>The Team Leader is the person who called the meeting.  With the facilitator, the leader sets the objective and establishes the agenda.</a:t>
            </a:r>
          </a:p>
          <a:p>
            <a:pPr marL="236538" lvl="1" indent="-122238" algn="l" defTabSz="895350">
              <a:spcBef>
                <a:spcPct val="100000"/>
              </a:spcBef>
              <a:buClr>
                <a:schemeClr val="tx1"/>
              </a:buClr>
              <a:buSzPct val="100000"/>
              <a:buFontTx/>
              <a:buChar char="•"/>
            </a:pPr>
            <a:r>
              <a:rPr lang="en-US" sz="1200">
                <a:solidFill>
                  <a:schemeClr val="tx1"/>
                </a:solidFill>
              </a:rPr>
              <a:t>The leader also determines who should participate in the meeting—the resources.</a:t>
            </a:r>
          </a:p>
          <a:p>
            <a:pPr marL="236538" lvl="1" indent="-122238" algn="l" defTabSz="895350">
              <a:spcBef>
                <a:spcPct val="100000"/>
              </a:spcBef>
              <a:buClr>
                <a:schemeClr val="tx1"/>
              </a:buClr>
              <a:buSzPct val="100000"/>
              <a:buFontTx/>
              <a:buChar char="•"/>
            </a:pPr>
            <a:r>
              <a:rPr lang="en-US" sz="1200">
                <a:solidFill>
                  <a:schemeClr val="tx1"/>
                </a:solidFill>
              </a:rPr>
              <a:t>The leader may also act as a liaison between this team and other groups; obtaining data, technical expertise, etc.</a:t>
            </a:r>
          </a:p>
          <a:p>
            <a:pPr marL="236538" lvl="1" indent="-122238" algn="l" defTabSz="895350">
              <a:spcBef>
                <a:spcPct val="100000"/>
              </a:spcBef>
              <a:buClr>
                <a:schemeClr val="tx1"/>
              </a:buClr>
              <a:buSzPct val="100000"/>
              <a:buFontTx/>
              <a:buChar char="•"/>
            </a:pPr>
            <a:r>
              <a:rPr lang="en-US" sz="1200">
                <a:solidFill>
                  <a:schemeClr val="tx1"/>
                </a:solidFill>
              </a:rPr>
              <a:t>The leader sets a positive, business-like tone for the meeting and creates an environment that encourages creativity and is conducive to success.</a:t>
            </a:r>
          </a:p>
          <a:p>
            <a:pPr marL="236538" lvl="1" indent="-122238" algn="l" defTabSz="895350">
              <a:spcBef>
                <a:spcPct val="100000"/>
              </a:spcBef>
              <a:buClr>
                <a:schemeClr val="tx1"/>
              </a:buClr>
              <a:buSzPct val="100000"/>
              <a:buFontTx/>
              <a:buChar char="•"/>
            </a:pPr>
            <a:r>
              <a:rPr lang="en-US" sz="1200">
                <a:solidFill>
                  <a:schemeClr val="tx1"/>
                </a:solidFill>
              </a:rPr>
              <a:t>The leader is the final decision maker, not only on the issues discussed in the meeting, but also on the meeting itself.  For example, the leader may decide that an agenda item must be deferred because of missing information, etc.</a:t>
            </a:r>
          </a:p>
          <a:p>
            <a:pPr marL="236538" lvl="1" indent="-122238" algn="l" defTabSz="895350">
              <a:spcBef>
                <a:spcPct val="100000"/>
              </a:spcBef>
              <a:buClr>
                <a:schemeClr val="tx1"/>
              </a:buClr>
              <a:buSzPct val="100000"/>
              <a:buFontTx/>
              <a:buChar char="•"/>
            </a:pPr>
            <a:r>
              <a:rPr lang="en-US" sz="1200">
                <a:solidFill>
                  <a:schemeClr val="tx1"/>
                </a:solidFill>
              </a:rPr>
              <a:t>Depending on the leaders background, they may play the role of a resource.  They may also act as the meeting facilitator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xfrm>
            <a:off x="3886200" y="8686800"/>
            <a:ext cx="2971800" cy="457200"/>
          </a:xfrm>
          <a:prstGeom prst="rect">
            <a:avLst/>
          </a:prstGeom>
          <a:ln/>
        </p:spPr>
        <p:txBody>
          <a:bodyPr/>
          <a:lstStyle/>
          <a:p>
            <a:fld id="{9EA77493-B006-44FB-9565-4A7D14AAEF15}" type="slidenum">
              <a:rPr lang="en-US"/>
              <a:pPr/>
              <a:t>18</a:t>
            </a:fld>
            <a:endParaRPr lang="en-US"/>
          </a:p>
        </p:txBody>
      </p:sp>
      <p:sp>
        <p:nvSpPr>
          <p:cNvPr id="21506" name="Rectangle 2"/>
          <p:cNvSpPr>
            <a:spLocks noGrp="1" noRot="1" noChangeAspect="1" noChangeArrowheads="1" noTextEdit="1"/>
          </p:cNvSpPr>
          <p:nvPr>
            <p:ph type="sldImg"/>
          </p:nvPr>
        </p:nvSpPr>
        <p:spPr>
          <a:xfrm>
            <a:off x="1150938" y="692150"/>
            <a:ext cx="4556125" cy="3416300"/>
          </a:xfrm>
          <a:ln/>
        </p:spPr>
      </p:sp>
      <p:sp>
        <p:nvSpPr>
          <p:cNvPr id="21507" name="Rectangle 3"/>
          <p:cNvSpPr>
            <a:spLocks noChangeArrowheads="1"/>
          </p:cNvSpPr>
          <p:nvPr/>
        </p:nvSpPr>
        <p:spPr bwMode="auto">
          <a:xfrm>
            <a:off x="522288" y="4233863"/>
            <a:ext cx="5589587" cy="4772025"/>
          </a:xfrm>
          <a:prstGeom prst="rect">
            <a:avLst/>
          </a:prstGeom>
          <a:noFill/>
          <a:ln w="9525">
            <a:noFill/>
            <a:miter lim="800000"/>
            <a:headEnd/>
            <a:tailEnd/>
          </a:ln>
          <a:effectLst/>
        </p:spPr>
        <p:txBody>
          <a:bodyPr lIns="61913" tIns="26988" rIns="61913" bIns="26988">
            <a:spAutoFit/>
          </a:bodyPr>
          <a:lstStyle/>
          <a:p>
            <a:pPr marL="236538" lvl="1" indent="-122238" algn="l" defTabSz="895350">
              <a:spcBef>
                <a:spcPct val="40000"/>
              </a:spcBef>
              <a:buClr>
                <a:schemeClr val="tx1"/>
              </a:buClr>
              <a:buSzPct val="100000"/>
              <a:buFontTx/>
              <a:buChar char="•"/>
            </a:pPr>
            <a:r>
              <a:rPr lang="en-US" sz="1100">
                <a:solidFill>
                  <a:schemeClr val="tx1"/>
                </a:solidFill>
              </a:rPr>
              <a:t>The facilitator is the keeper of the process.  The person in this role is focused not on the specific content of the meeting (i.e., what is being discussed), but rather on the process of the meeting (i.e., how it is being discussed).</a:t>
            </a:r>
          </a:p>
          <a:p>
            <a:pPr marL="236538" lvl="1" indent="-122238" algn="l" defTabSz="895350">
              <a:spcBef>
                <a:spcPct val="40000"/>
              </a:spcBef>
              <a:buClr>
                <a:schemeClr val="tx1"/>
              </a:buClr>
              <a:buSzPct val="100000"/>
              <a:buFontTx/>
              <a:buChar char="•"/>
            </a:pPr>
            <a:r>
              <a:rPr lang="en-US" sz="1100">
                <a:solidFill>
                  <a:schemeClr val="tx1"/>
                </a:solidFill>
              </a:rPr>
              <a:t>It is often difficult to focus on content and process at the same time.  That is why we have a dedicated facilitator when we are working complex or controversial issues.</a:t>
            </a:r>
          </a:p>
          <a:p>
            <a:pPr marL="236538" lvl="1" indent="-122238" algn="l" defTabSz="895350">
              <a:spcBef>
                <a:spcPct val="40000"/>
              </a:spcBef>
              <a:buClr>
                <a:schemeClr val="tx1"/>
              </a:buClr>
              <a:buSzPct val="100000"/>
              <a:buFontTx/>
              <a:buChar char="•"/>
            </a:pPr>
            <a:r>
              <a:rPr lang="en-US" sz="1100">
                <a:solidFill>
                  <a:schemeClr val="tx1"/>
                </a:solidFill>
              </a:rPr>
              <a:t>The facilitator makes it “safe” … he/she makes sure that everyone is allowed to participate, that no idea is discounted, etc.</a:t>
            </a:r>
          </a:p>
          <a:p>
            <a:pPr marL="236538" lvl="1" indent="-122238" algn="l" defTabSz="895350">
              <a:spcBef>
                <a:spcPct val="40000"/>
              </a:spcBef>
              <a:buClr>
                <a:schemeClr val="tx1"/>
              </a:buClr>
              <a:buSzPct val="100000"/>
              <a:buFontTx/>
              <a:buChar char="•"/>
            </a:pPr>
            <a:r>
              <a:rPr lang="en-US" sz="1100">
                <a:solidFill>
                  <a:schemeClr val="tx1"/>
                </a:solidFill>
              </a:rPr>
              <a:t>The facilitator harnesses creativity by stimulating, capturing, and synthesizing ideas.</a:t>
            </a:r>
          </a:p>
          <a:p>
            <a:pPr marL="236538" lvl="1" indent="-122238" algn="l" defTabSz="895350">
              <a:spcBef>
                <a:spcPct val="40000"/>
              </a:spcBef>
              <a:buClr>
                <a:schemeClr val="tx1"/>
              </a:buClr>
              <a:buSzPct val="100000"/>
              <a:buFontTx/>
              <a:buChar char="•"/>
            </a:pPr>
            <a:r>
              <a:rPr lang="en-US" sz="1100">
                <a:solidFill>
                  <a:schemeClr val="tx1"/>
                </a:solidFill>
              </a:rPr>
              <a:t>The facilitator also makes sure the agenda is being followed and the time contracts are met.</a:t>
            </a:r>
          </a:p>
          <a:p>
            <a:pPr marL="236538" lvl="1" indent="-122238" algn="l" defTabSz="895350">
              <a:spcBef>
                <a:spcPct val="40000"/>
              </a:spcBef>
              <a:buClr>
                <a:schemeClr val="tx1"/>
              </a:buClr>
              <a:buSzPct val="100000"/>
              <a:buFontTx/>
              <a:buChar char="•"/>
            </a:pPr>
            <a:r>
              <a:rPr lang="en-US" sz="1100">
                <a:solidFill>
                  <a:schemeClr val="tx1"/>
                </a:solidFill>
              </a:rPr>
              <a:t>When participants get off-track in their discussion, the facilitator brings the group back into focus without shutting down participation.</a:t>
            </a:r>
          </a:p>
          <a:p>
            <a:pPr marL="236538" lvl="1" indent="-122238" algn="l" defTabSz="895350">
              <a:spcBef>
                <a:spcPct val="40000"/>
              </a:spcBef>
              <a:buClr>
                <a:schemeClr val="tx1"/>
              </a:buClr>
              <a:buSzPct val="100000"/>
              <a:buFontTx/>
              <a:buChar char="•"/>
            </a:pPr>
            <a:r>
              <a:rPr lang="en-US" sz="1100">
                <a:solidFill>
                  <a:schemeClr val="tx1"/>
                </a:solidFill>
              </a:rPr>
              <a:t>Facilitators influence the content of the meetings in many ways through developing strawmodels, coaching leaders, assisting resources with their next step assignments, conducting analysis activities while in the meeting.  The facilitator's role is a neutral one, focused on process.  If however, the facilitator feels that providing content would be value added during the meeting a predetermined role switch indicator ( e.g., physically miming the removal of one hat and replacing with another to show stepping out of facilitator role and into resource role) should be done.</a:t>
            </a:r>
          </a:p>
          <a:p>
            <a:pPr marL="236538" lvl="1" indent="-122238" algn="l" defTabSz="895350">
              <a:spcBef>
                <a:spcPct val="40000"/>
              </a:spcBef>
              <a:buClr>
                <a:schemeClr val="tx1"/>
              </a:buClr>
              <a:buSzPct val="100000"/>
              <a:buFontTx/>
              <a:buChar char="•"/>
            </a:pPr>
            <a:r>
              <a:rPr lang="en-US" sz="1100">
                <a:solidFill>
                  <a:schemeClr val="tx1"/>
                </a:solidFill>
              </a:rPr>
              <a:t>There are many meetings that are relatively straightforward which the team leader will facilitate (staff meetings are an example).  Sometimes the team leader will feel that he/she needs to focus on content and will ask a team member to facilitate.  Sometimes—when the issue is very complex or controversial, the team leader will request a facilitator to </a:t>
            </a:r>
            <a:r>
              <a:rPr lang="en-US" sz="1200">
                <a:solidFill>
                  <a:schemeClr val="tx1"/>
                </a:solidFill>
              </a:rPr>
              <a:t>focus on the “process” side of the meeting.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xfrm>
            <a:off x="3886200" y="8686800"/>
            <a:ext cx="2971800" cy="457200"/>
          </a:xfrm>
          <a:prstGeom prst="rect">
            <a:avLst/>
          </a:prstGeom>
          <a:ln/>
        </p:spPr>
        <p:txBody>
          <a:bodyPr/>
          <a:lstStyle/>
          <a:p>
            <a:fld id="{9EA77493-B006-44FB-9565-4A7D14AAEF15}" type="slidenum">
              <a:rPr lang="en-US"/>
              <a:pPr/>
              <a:t>19</a:t>
            </a:fld>
            <a:endParaRPr lang="en-US"/>
          </a:p>
        </p:txBody>
      </p:sp>
      <p:sp>
        <p:nvSpPr>
          <p:cNvPr id="21506" name="Rectangle 2"/>
          <p:cNvSpPr>
            <a:spLocks noGrp="1" noRot="1" noChangeAspect="1" noChangeArrowheads="1" noTextEdit="1"/>
          </p:cNvSpPr>
          <p:nvPr>
            <p:ph type="sldImg"/>
          </p:nvPr>
        </p:nvSpPr>
        <p:spPr>
          <a:xfrm>
            <a:off x="1150938" y="692150"/>
            <a:ext cx="4556125" cy="3416300"/>
          </a:xfrm>
          <a:ln/>
        </p:spPr>
      </p:sp>
      <p:sp>
        <p:nvSpPr>
          <p:cNvPr id="21507" name="Rectangle 3"/>
          <p:cNvSpPr>
            <a:spLocks noChangeArrowheads="1"/>
          </p:cNvSpPr>
          <p:nvPr/>
        </p:nvSpPr>
        <p:spPr bwMode="auto">
          <a:xfrm>
            <a:off x="522288" y="4233863"/>
            <a:ext cx="5589587" cy="4772025"/>
          </a:xfrm>
          <a:prstGeom prst="rect">
            <a:avLst/>
          </a:prstGeom>
          <a:noFill/>
          <a:ln w="9525">
            <a:noFill/>
            <a:miter lim="800000"/>
            <a:headEnd/>
            <a:tailEnd/>
          </a:ln>
          <a:effectLst/>
        </p:spPr>
        <p:txBody>
          <a:bodyPr lIns="61913" tIns="26988" rIns="61913" bIns="26988">
            <a:spAutoFit/>
          </a:bodyPr>
          <a:lstStyle/>
          <a:p>
            <a:pPr marL="236538" lvl="1" indent="-122238" algn="l" defTabSz="895350">
              <a:spcBef>
                <a:spcPct val="40000"/>
              </a:spcBef>
              <a:buClr>
                <a:schemeClr val="tx1"/>
              </a:buClr>
              <a:buSzPct val="100000"/>
              <a:buFontTx/>
              <a:buChar char="•"/>
            </a:pPr>
            <a:r>
              <a:rPr lang="en-US" sz="1100">
                <a:solidFill>
                  <a:schemeClr val="tx1"/>
                </a:solidFill>
              </a:rPr>
              <a:t>The facilitator is the keeper of the process.  The person in this role is focused not on the specific content of the meeting (i.e., what is being discussed), but rather on the process of the meeting (i.e., how it is being discussed).</a:t>
            </a:r>
          </a:p>
          <a:p>
            <a:pPr marL="236538" lvl="1" indent="-122238" algn="l" defTabSz="895350">
              <a:spcBef>
                <a:spcPct val="40000"/>
              </a:spcBef>
              <a:buClr>
                <a:schemeClr val="tx1"/>
              </a:buClr>
              <a:buSzPct val="100000"/>
              <a:buFontTx/>
              <a:buChar char="•"/>
            </a:pPr>
            <a:r>
              <a:rPr lang="en-US" sz="1100">
                <a:solidFill>
                  <a:schemeClr val="tx1"/>
                </a:solidFill>
              </a:rPr>
              <a:t>It is often difficult to focus on content and process at the same time.  That is why we have a dedicated facilitator when we are working complex or controversial issues.</a:t>
            </a:r>
          </a:p>
          <a:p>
            <a:pPr marL="236538" lvl="1" indent="-122238" algn="l" defTabSz="895350">
              <a:spcBef>
                <a:spcPct val="40000"/>
              </a:spcBef>
              <a:buClr>
                <a:schemeClr val="tx1"/>
              </a:buClr>
              <a:buSzPct val="100000"/>
              <a:buFontTx/>
              <a:buChar char="•"/>
            </a:pPr>
            <a:r>
              <a:rPr lang="en-US" sz="1100">
                <a:solidFill>
                  <a:schemeClr val="tx1"/>
                </a:solidFill>
              </a:rPr>
              <a:t>The facilitator makes it “safe” … he/she makes sure that everyone is allowed to participate, that no idea is discounted, etc.</a:t>
            </a:r>
          </a:p>
          <a:p>
            <a:pPr marL="236538" lvl="1" indent="-122238" algn="l" defTabSz="895350">
              <a:spcBef>
                <a:spcPct val="40000"/>
              </a:spcBef>
              <a:buClr>
                <a:schemeClr val="tx1"/>
              </a:buClr>
              <a:buSzPct val="100000"/>
              <a:buFontTx/>
              <a:buChar char="•"/>
            </a:pPr>
            <a:r>
              <a:rPr lang="en-US" sz="1100">
                <a:solidFill>
                  <a:schemeClr val="tx1"/>
                </a:solidFill>
              </a:rPr>
              <a:t>The facilitator harnesses creativity by stimulating, capturing, and synthesizing ideas.</a:t>
            </a:r>
          </a:p>
          <a:p>
            <a:pPr marL="236538" lvl="1" indent="-122238" algn="l" defTabSz="895350">
              <a:spcBef>
                <a:spcPct val="40000"/>
              </a:spcBef>
              <a:buClr>
                <a:schemeClr val="tx1"/>
              </a:buClr>
              <a:buSzPct val="100000"/>
              <a:buFontTx/>
              <a:buChar char="•"/>
            </a:pPr>
            <a:r>
              <a:rPr lang="en-US" sz="1100">
                <a:solidFill>
                  <a:schemeClr val="tx1"/>
                </a:solidFill>
              </a:rPr>
              <a:t>The facilitator also makes sure the agenda is being followed and the time contracts are met.</a:t>
            </a:r>
          </a:p>
          <a:p>
            <a:pPr marL="236538" lvl="1" indent="-122238" algn="l" defTabSz="895350">
              <a:spcBef>
                <a:spcPct val="40000"/>
              </a:spcBef>
              <a:buClr>
                <a:schemeClr val="tx1"/>
              </a:buClr>
              <a:buSzPct val="100000"/>
              <a:buFontTx/>
              <a:buChar char="•"/>
            </a:pPr>
            <a:r>
              <a:rPr lang="en-US" sz="1100">
                <a:solidFill>
                  <a:schemeClr val="tx1"/>
                </a:solidFill>
              </a:rPr>
              <a:t>When participants get off-track in their discussion, the facilitator brings the group back into focus without shutting down participation.</a:t>
            </a:r>
          </a:p>
          <a:p>
            <a:pPr marL="236538" lvl="1" indent="-122238" algn="l" defTabSz="895350">
              <a:spcBef>
                <a:spcPct val="40000"/>
              </a:spcBef>
              <a:buClr>
                <a:schemeClr val="tx1"/>
              </a:buClr>
              <a:buSzPct val="100000"/>
              <a:buFontTx/>
              <a:buChar char="•"/>
            </a:pPr>
            <a:r>
              <a:rPr lang="en-US" sz="1100">
                <a:solidFill>
                  <a:schemeClr val="tx1"/>
                </a:solidFill>
              </a:rPr>
              <a:t>Facilitators influence the content of the meetings in many ways through developing strawmodels, coaching leaders, assisting resources with their next step assignments, conducting analysis activities while in the meeting.  The facilitator's role is a neutral one, focused on process.  If however, the facilitator feels that providing content would be value added during the meeting a predetermined role switch indicator ( e.g., physically miming the removal of one hat and replacing with another to show stepping out of facilitator role and into resource role) should be done.</a:t>
            </a:r>
          </a:p>
          <a:p>
            <a:pPr marL="236538" lvl="1" indent="-122238" algn="l" defTabSz="895350">
              <a:spcBef>
                <a:spcPct val="40000"/>
              </a:spcBef>
              <a:buClr>
                <a:schemeClr val="tx1"/>
              </a:buClr>
              <a:buSzPct val="100000"/>
              <a:buFontTx/>
              <a:buChar char="•"/>
            </a:pPr>
            <a:r>
              <a:rPr lang="en-US" sz="1100">
                <a:solidFill>
                  <a:schemeClr val="tx1"/>
                </a:solidFill>
              </a:rPr>
              <a:t>There are many meetings that are relatively straightforward which the team leader will facilitate (staff meetings are an example).  Sometimes the team leader will feel that he/she needs to focus on content and will ask a team member to facilitate.  Sometimes—when the issue is very complex or controversial, the team leader will request a facilitator to </a:t>
            </a:r>
            <a:r>
              <a:rPr lang="en-US" sz="1200">
                <a:solidFill>
                  <a:schemeClr val="tx1"/>
                </a:solidFill>
              </a:rPr>
              <a:t>focus on the “process” side of the meeting.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xfrm>
            <a:off x="3886200" y="8686800"/>
            <a:ext cx="2971800" cy="457200"/>
          </a:xfrm>
          <a:prstGeom prst="rect">
            <a:avLst/>
          </a:prstGeom>
          <a:ln/>
        </p:spPr>
        <p:txBody>
          <a:bodyPr/>
          <a:lstStyle/>
          <a:p>
            <a:fld id="{9EA77493-B006-44FB-9565-4A7D14AAEF15}" type="slidenum">
              <a:rPr lang="en-US"/>
              <a:pPr/>
              <a:t>20</a:t>
            </a:fld>
            <a:endParaRPr lang="en-US"/>
          </a:p>
        </p:txBody>
      </p:sp>
      <p:sp>
        <p:nvSpPr>
          <p:cNvPr id="21506" name="Rectangle 2"/>
          <p:cNvSpPr>
            <a:spLocks noGrp="1" noRot="1" noChangeAspect="1" noChangeArrowheads="1" noTextEdit="1"/>
          </p:cNvSpPr>
          <p:nvPr>
            <p:ph type="sldImg"/>
          </p:nvPr>
        </p:nvSpPr>
        <p:spPr>
          <a:xfrm>
            <a:off x="1150938" y="692150"/>
            <a:ext cx="4556125" cy="3416300"/>
          </a:xfrm>
          <a:ln/>
        </p:spPr>
      </p:sp>
      <p:sp>
        <p:nvSpPr>
          <p:cNvPr id="21507" name="Rectangle 3"/>
          <p:cNvSpPr>
            <a:spLocks noChangeArrowheads="1"/>
          </p:cNvSpPr>
          <p:nvPr/>
        </p:nvSpPr>
        <p:spPr bwMode="auto">
          <a:xfrm>
            <a:off x="522288" y="4233863"/>
            <a:ext cx="5589587" cy="4772025"/>
          </a:xfrm>
          <a:prstGeom prst="rect">
            <a:avLst/>
          </a:prstGeom>
          <a:noFill/>
          <a:ln w="9525">
            <a:noFill/>
            <a:miter lim="800000"/>
            <a:headEnd/>
            <a:tailEnd/>
          </a:ln>
          <a:effectLst/>
        </p:spPr>
        <p:txBody>
          <a:bodyPr lIns="61913" tIns="26988" rIns="61913" bIns="26988">
            <a:spAutoFit/>
          </a:bodyPr>
          <a:lstStyle/>
          <a:p>
            <a:pPr marL="236538" lvl="1" indent="-122238" algn="l" defTabSz="895350">
              <a:spcBef>
                <a:spcPct val="40000"/>
              </a:spcBef>
              <a:buClr>
                <a:schemeClr val="tx1"/>
              </a:buClr>
              <a:buSzPct val="100000"/>
              <a:buFontTx/>
              <a:buChar char="•"/>
            </a:pPr>
            <a:r>
              <a:rPr lang="en-US" sz="1100">
                <a:solidFill>
                  <a:schemeClr val="tx1"/>
                </a:solidFill>
              </a:rPr>
              <a:t>The facilitator is the keeper of the process.  The person in this role is focused not on the specific content of the meeting (i.e., what is being discussed), but rather on the process of the meeting (i.e., how it is being discussed).</a:t>
            </a:r>
          </a:p>
          <a:p>
            <a:pPr marL="236538" lvl="1" indent="-122238" algn="l" defTabSz="895350">
              <a:spcBef>
                <a:spcPct val="40000"/>
              </a:spcBef>
              <a:buClr>
                <a:schemeClr val="tx1"/>
              </a:buClr>
              <a:buSzPct val="100000"/>
              <a:buFontTx/>
              <a:buChar char="•"/>
            </a:pPr>
            <a:r>
              <a:rPr lang="en-US" sz="1100">
                <a:solidFill>
                  <a:schemeClr val="tx1"/>
                </a:solidFill>
              </a:rPr>
              <a:t>It is often difficult to focus on content and process at the same time.  That is why we have a dedicated facilitator when we are working complex or controversial issues.</a:t>
            </a:r>
          </a:p>
          <a:p>
            <a:pPr marL="236538" lvl="1" indent="-122238" algn="l" defTabSz="895350">
              <a:spcBef>
                <a:spcPct val="40000"/>
              </a:spcBef>
              <a:buClr>
                <a:schemeClr val="tx1"/>
              </a:buClr>
              <a:buSzPct val="100000"/>
              <a:buFontTx/>
              <a:buChar char="•"/>
            </a:pPr>
            <a:r>
              <a:rPr lang="en-US" sz="1100">
                <a:solidFill>
                  <a:schemeClr val="tx1"/>
                </a:solidFill>
              </a:rPr>
              <a:t>The facilitator makes it “safe” … he/she makes sure that everyone is allowed to participate, that no idea is discounted, etc.</a:t>
            </a:r>
          </a:p>
          <a:p>
            <a:pPr marL="236538" lvl="1" indent="-122238" algn="l" defTabSz="895350">
              <a:spcBef>
                <a:spcPct val="40000"/>
              </a:spcBef>
              <a:buClr>
                <a:schemeClr val="tx1"/>
              </a:buClr>
              <a:buSzPct val="100000"/>
              <a:buFontTx/>
              <a:buChar char="•"/>
            </a:pPr>
            <a:r>
              <a:rPr lang="en-US" sz="1100">
                <a:solidFill>
                  <a:schemeClr val="tx1"/>
                </a:solidFill>
              </a:rPr>
              <a:t>The facilitator harnesses creativity by stimulating, capturing, and synthesizing ideas.</a:t>
            </a:r>
          </a:p>
          <a:p>
            <a:pPr marL="236538" lvl="1" indent="-122238" algn="l" defTabSz="895350">
              <a:spcBef>
                <a:spcPct val="40000"/>
              </a:spcBef>
              <a:buClr>
                <a:schemeClr val="tx1"/>
              </a:buClr>
              <a:buSzPct val="100000"/>
              <a:buFontTx/>
              <a:buChar char="•"/>
            </a:pPr>
            <a:r>
              <a:rPr lang="en-US" sz="1100">
                <a:solidFill>
                  <a:schemeClr val="tx1"/>
                </a:solidFill>
              </a:rPr>
              <a:t>The facilitator also makes sure the agenda is being followed and the time contracts are met.</a:t>
            </a:r>
          </a:p>
          <a:p>
            <a:pPr marL="236538" lvl="1" indent="-122238" algn="l" defTabSz="895350">
              <a:spcBef>
                <a:spcPct val="40000"/>
              </a:spcBef>
              <a:buClr>
                <a:schemeClr val="tx1"/>
              </a:buClr>
              <a:buSzPct val="100000"/>
              <a:buFontTx/>
              <a:buChar char="•"/>
            </a:pPr>
            <a:r>
              <a:rPr lang="en-US" sz="1100">
                <a:solidFill>
                  <a:schemeClr val="tx1"/>
                </a:solidFill>
              </a:rPr>
              <a:t>When participants get off-track in their discussion, the facilitator brings the group back into focus without shutting down participation.</a:t>
            </a:r>
          </a:p>
          <a:p>
            <a:pPr marL="236538" lvl="1" indent="-122238" algn="l" defTabSz="895350">
              <a:spcBef>
                <a:spcPct val="40000"/>
              </a:spcBef>
              <a:buClr>
                <a:schemeClr val="tx1"/>
              </a:buClr>
              <a:buSzPct val="100000"/>
              <a:buFontTx/>
              <a:buChar char="•"/>
            </a:pPr>
            <a:r>
              <a:rPr lang="en-US" sz="1100">
                <a:solidFill>
                  <a:schemeClr val="tx1"/>
                </a:solidFill>
              </a:rPr>
              <a:t>Facilitators influence the content of the meetings in many ways through developing strawmodels, coaching leaders, assisting resources with their next step assignments, conducting analysis activities while in the meeting.  The facilitator's role is a neutral one, focused on process.  If however, the facilitator feels that providing content would be value added during the meeting a predetermined role switch indicator ( e.g., physically miming the removal of one hat and replacing with another to show stepping out of facilitator role and into resource role) should be done.</a:t>
            </a:r>
          </a:p>
          <a:p>
            <a:pPr marL="236538" lvl="1" indent="-122238" algn="l" defTabSz="895350">
              <a:spcBef>
                <a:spcPct val="40000"/>
              </a:spcBef>
              <a:buClr>
                <a:schemeClr val="tx1"/>
              </a:buClr>
              <a:buSzPct val="100000"/>
              <a:buFontTx/>
              <a:buChar char="•"/>
            </a:pPr>
            <a:r>
              <a:rPr lang="en-US" sz="1100">
                <a:solidFill>
                  <a:schemeClr val="tx1"/>
                </a:solidFill>
              </a:rPr>
              <a:t>There are many meetings that are relatively straightforward which the team leader will facilitate (staff meetings are an example).  Sometimes the team leader will feel that he/she needs to focus on content and will ask a team member to facilitate.  Sometimes—when the issue is very complex or controversial, the team leader will request a facilitator to </a:t>
            </a:r>
            <a:r>
              <a:rPr lang="en-US" sz="1200">
                <a:solidFill>
                  <a:schemeClr val="tx1"/>
                </a:solidFill>
              </a:rPr>
              <a:t>focus on the “process” side of the meeting.</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8" name="Date Placeholder 27"/>
          <p:cNvSpPr>
            <a:spLocks noGrp="1"/>
          </p:cNvSpPr>
          <p:nvPr>
            <p:ph type="dt" sz="half" idx="10"/>
          </p:nvPr>
        </p:nvSpPr>
        <p:spPr/>
        <p:txBody>
          <a:bodyPr/>
          <a:lstStyle/>
          <a:p>
            <a:fld id="{BDF9A891-6371-49C4-9363-A4A300501BB7}" type="datetimeFigureOut">
              <a:rPr lang="en-US" smtClean="0"/>
              <a:pPr/>
              <a:t>10/21/2009</a:t>
            </a:fld>
            <a:endParaRPr lang="en-US"/>
          </a:p>
        </p:txBody>
      </p:sp>
      <p:sp>
        <p:nvSpPr>
          <p:cNvPr id="17" name="Footer Placeholder 16"/>
          <p:cNvSpPr>
            <a:spLocks noGrp="1"/>
          </p:cNvSpPr>
          <p:nvPr>
            <p:ph type="ftr" sz="quarter" idx="11"/>
          </p:nvPr>
        </p:nvSpPr>
        <p:spPr/>
        <p:txBody>
          <a:bodyPr/>
          <a:lstStyle/>
          <a:p>
            <a:r>
              <a:rPr lang="en-US" dirty="0" smtClean="0"/>
              <a:t>The Business Realist </a:t>
            </a:r>
            <a:endParaRPr lang="en-US" dirty="0"/>
          </a:p>
        </p:txBody>
      </p:sp>
      <p:sp>
        <p:nvSpPr>
          <p:cNvPr id="29" name="Slide Number Placeholder 28"/>
          <p:cNvSpPr>
            <a:spLocks noGrp="1"/>
          </p:cNvSpPr>
          <p:nvPr>
            <p:ph type="sldNum" sz="quarter" idx="12"/>
          </p:nvPr>
        </p:nvSpPr>
        <p:spPr>
          <a:solidFill>
            <a:srgbClr val="580028"/>
          </a:solidFill>
        </p:spPr>
        <p:txBody>
          <a:bodyPr lIns="0" tIns="0" rIns="0" bIns="0">
            <a:noAutofit/>
          </a:bodyPr>
          <a:lstStyle>
            <a:lvl1pPr>
              <a:defRPr sz="1400">
                <a:solidFill>
                  <a:srgbClr val="FFFFFF"/>
                </a:solidFill>
              </a:defRPr>
            </a:lvl1pPr>
          </a:lstStyle>
          <a:p>
            <a:fld id="{EC141D01-248A-4B9D-8B07-6F8E36CC547F}" type="slidenum">
              <a:rPr lang="en-US" smtClean="0"/>
              <a:pPr/>
              <a:t>‹#›</a:t>
            </a:fld>
            <a:endParaRPr lang="en-US" dirty="0"/>
          </a:p>
        </p:txBody>
      </p:sp>
      <p:sp>
        <p:nvSpPr>
          <p:cNvPr id="7" name="Rectangle 6"/>
          <p:cNvSpPr/>
          <p:nvPr/>
        </p:nvSpPr>
        <p:spPr>
          <a:xfrm>
            <a:off x="62931" y="1449303"/>
            <a:ext cx="9021537" cy="760497"/>
          </a:xfrm>
          <a:prstGeom prst="rect">
            <a:avLst/>
          </a:prstGeom>
          <a:solidFill>
            <a:srgbClr val="580028"/>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2931" y="2133600"/>
            <a:ext cx="9021537" cy="7620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1"/>
            <a:ext cx="8229600" cy="551470"/>
          </a:xfrm>
        </p:spPr>
        <p:txBody>
          <a:bodyPr anchor="ctr"/>
          <a:lstStyle>
            <a:lvl1pPr algn="ctr">
              <a:defRPr lang="en-US" dirty="0">
                <a:solidFill>
                  <a:srgbClr val="FFFFFF"/>
                </a:solidFill>
              </a:defRPr>
            </a:lvl1pPr>
          </a:lstStyle>
          <a:p>
            <a:r>
              <a:rPr kumimoji="0" lang="en-US" smtClean="0"/>
              <a:t>Click to edit Master title style</a:t>
            </a:r>
            <a:endParaRPr kumimoji="0" lang="en-US" dirty="0"/>
          </a:p>
        </p:txBody>
      </p:sp>
      <p:pic>
        <p:nvPicPr>
          <p:cNvPr id="15" name="Picture 14" descr="real_button purple.png"/>
          <p:cNvPicPr>
            <a:picLocks noChangeAspect="1"/>
          </p:cNvPicPr>
          <p:nvPr/>
        </p:nvPicPr>
        <p:blipFill>
          <a:blip r:embed="rId2" cstate="print"/>
          <a:stretch>
            <a:fillRect/>
          </a:stretch>
        </p:blipFill>
        <p:spPr>
          <a:xfrm>
            <a:off x="304800" y="152400"/>
            <a:ext cx="1343142" cy="1343142"/>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F9A891-6371-49C4-9363-A4A300501BB7}" type="datetimeFigureOut">
              <a:rPr lang="en-US" smtClean="0"/>
              <a:pPr/>
              <a:t>10/21/2009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41D01-248A-4B9D-8B07-6F8E36CC54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F9A891-6371-49C4-9363-A4A300501BB7}" type="datetimeFigureOut">
              <a:rPr lang="en-US" smtClean="0"/>
              <a:pPr/>
              <a:t>10/21/2009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41D01-248A-4B9D-8B07-6F8E36CC54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7772400" cy="1066800"/>
          </a:xfrm>
        </p:spPr>
        <p:txBody>
          <a:bodyPr/>
          <a:lstStyle/>
          <a:p>
            <a:r>
              <a:rPr kumimoji="0" lang="en-US" smtClean="0"/>
              <a:t>Click to edit Master title style</a:t>
            </a:r>
            <a:endParaRPr kumimoji="0" lang="en-US" dirty="0"/>
          </a:p>
        </p:txBody>
      </p:sp>
      <p:sp>
        <p:nvSpPr>
          <p:cNvPr id="4" name="Date Placeholder 3"/>
          <p:cNvSpPr>
            <a:spLocks noGrp="1"/>
          </p:cNvSpPr>
          <p:nvPr>
            <p:ph type="dt" sz="half" idx="10"/>
          </p:nvPr>
        </p:nvSpPr>
        <p:spPr>
          <a:xfrm>
            <a:off x="5638800" y="6172200"/>
            <a:ext cx="2476500" cy="476250"/>
          </a:xfrm>
        </p:spPr>
        <p:txBody>
          <a:bodyPr/>
          <a:lstStyle/>
          <a:p>
            <a:fld id="{BDF9A891-6371-49C4-9363-A4A300501BB7}" type="datetimeFigureOut">
              <a:rPr lang="en-US" smtClean="0"/>
              <a:pPr/>
              <a:t>10/21/2009</a:t>
            </a:fld>
            <a:endParaRPr lang="en-US"/>
          </a:p>
        </p:txBody>
      </p:sp>
      <p:sp>
        <p:nvSpPr>
          <p:cNvPr id="5" name="Footer Placeholder 4"/>
          <p:cNvSpPr>
            <a:spLocks noGrp="1"/>
          </p:cNvSpPr>
          <p:nvPr>
            <p:ph type="ftr" sz="quarter" idx="11"/>
          </p:nvPr>
        </p:nvSpPr>
        <p:spPr/>
        <p:txBody>
          <a:bodyPr/>
          <a:lstStyle>
            <a:lvl1pPr>
              <a:defRPr>
                <a:solidFill>
                  <a:srgbClr val="580028"/>
                </a:solidFill>
              </a:defRPr>
            </a:lvl1pPr>
          </a:lstStyle>
          <a:p>
            <a:r>
              <a:rPr lang="en-US" dirty="0" smtClean="0"/>
              <a:t>The Business Realist</a:t>
            </a:r>
            <a:endParaRPr lang="en-US" dirty="0"/>
          </a:p>
        </p:txBody>
      </p:sp>
      <p:sp>
        <p:nvSpPr>
          <p:cNvPr id="6" name="Slide Number Placeholder 5"/>
          <p:cNvSpPr>
            <a:spLocks noGrp="1"/>
          </p:cNvSpPr>
          <p:nvPr>
            <p:ph type="sldNum" sz="quarter" idx="12"/>
          </p:nvPr>
        </p:nvSpPr>
        <p:spPr>
          <a:xfrm>
            <a:off x="8382000" y="6172200"/>
            <a:ext cx="457200" cy="457200"/>
          </a:xfrm>
          <a:solidFill>
            <a:srgbClr val="580028"/>
          </a:solidFill>
        </p:spPr>
        <p:txBody>
          <a:bodyPr/>
          <a:lstStyle/>
          <a:p>
            <a:fld id="{EC141D01-248A-4B9D-8B07-6F8E36CC547F}" type="slidenum">
              <a:rPr lang="en-US" smtClean="0"/>
              <a:pPr/>
              <a:t>‹#›</a:t>
            </a:fld>
            <a:endParaRPr lang="en-US" dirty="0"/>
          </a:p>
        </p:txBody>
      </p:sp>
      <p:sp useBgFill="1">
        <p:nvSpPr>
          <p:cNvPr id="8" name="Content Placeholder 7"/>
          <p:cNvSpPr>
            <a:spLocks noGrp="1"/>
          </p:cNvSpPr>
          <p:nvPr>
            <p:ph sz="quarter" idx="1"/>
          </p:nvPr>
        </p:nvSpPr>
        <p:spPr>
          <a:xfrm>
            <a:off x="914400" y="1524000"/>
            <a:ext cx="7772400" cy="4572000"/>
          </a:xfrm>
        </p:spPr>
        <p:txBody>
          <a:bodyPr vert="horz"/>
          <a:lstStyle>
            <a:lvl1pPr>
              <a:buClr>
                <a:srgbClr val="580028"/>
              </a:buClr>
              <a:defRPr/>
            </a:lvl1pPr>
            <a:lvl2pPr>
              <a:buClr>
                <a:schemeClr val="bg1">
                  <a:lumMod val="50000"/>
                </a:schemeClr>
              </a:buClr>
              <a:buFont typeface="Wingdings" pitchFamily="2" charset="2"/>
              <a:buChar char="§"/>
              <a:defRPr>
                <a:solidFill>
                  <a:srgbClr val="580028"/>
                </a:solidFill>
              </a:defRPr>
            </a:lvl2pPr>
            <a:lvl3pPr>
              <a:defRPr>
                <a:solidFill>
                  <a:schemeClr val="bg1">
                    <a:lumMod val="50000"/>
                  </a:schemeClr>
                </a:solidFill>
              </a:defRPr>
            </a:lvl3pPr>
            <a:lvl4pPr>
              <a:buClr>
                <a:schemeClr val="bg1">
                  <a:lumMod val="75000"/>
                </a:schemeClr>
              </a:buClr>
              <a:buFont typeface="Wingdings" pitchFamily="2" charset="2"/>
              <a:buChar char="§"/>
              <a:defRPr/>
            </a:lvl4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5715000" y="6172200"/>
            <a:ext cx="2476500" cy="476250"/>
          </a:xfrm>
        </p:spPr>
        <p:txBody>
          <a:bodyPr/>
          <a:lstStyle/>
          <a:p>
            <a:fld id="{BDF9A891-6371-49C4-9363-A4A300501BB7}" type="datetimeFigureOut">
              <a:rPr lang="en-US" smtClean="0"/>
              <a:pPr/>
              <a:t>10/21/2009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rgbClr val="580028"/>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rgbClr val="580028"/>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8382000" y="6172200"/>
            <a:ext cx="457200" cy="457200"/>
          </a:xfrm>
          <a:solidFill>
            <a:srgbClr val="580028"/>
          </a:solidFill>
        </p:spPr>
        <p:txBody>
          <a:bodyPr/>
          <a:lstStyle/>
          <a:p>
            <a:fld id="{EC141D01-248A-4B9D-8B07-6F8E36CC54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DF9A891-6371-49C4-9363-A4A300501BB7}" type="datetimeFigureOut">
              <a:rPr lang="en-US" smtClean="0"/>
              <a:pPr/>
              <a:t>10/21/2009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141D01-248A-4B9D-8B07-6F8E36CC547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bg1">
                    <a:lumMod val="65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bg1">
                    <a:lumMod val="65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DF9A891-6371-49C4-9363-A4A300501BB7}" type="datetimeFigureOut">
              <a:rPr lang="en-US" smtClean="0"/>
              <a:pPr/>
              <a:t>10/21/2009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141D01-248A-4B9D-8B07-6F8E36CC547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F9A891-6371-49C4-9363-A4A300501BB7}" type="datetimeFigureOut">
              <a:rPr lang="en-US" smtClean="0"/>
              <a:pPr/>
              <a:t>10/21/2009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141D01-248A-4B9D-8B07-6F8E36CC54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9A891-6371-49C4-9363-A4A300501BB7}" type="datetimeFigureOut">
              <a:rPr lang="en-US" smtClean="0"/>
              <a:pPr/>
              <a:t>10/21/2009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141D01-248A-4B9D-8B07-6F8E36CC54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DF9A891-6371-49C4-9363-A4A300501BB7}" type="datetimeFigureOut">
              <a:rPr lang="en-US" smtClean="0"/>
              <a:pPr/>
              <a:t>10/21/2009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141D01-248A-4B9D-8B07-6F8E36CC547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DF9A891-6371-49C4-9363-A4A300501BB7}" type="datetimeFigureOut">
              <a:rPr lang="en-US" smtClean="0"/>
              <a:pPr/>
              <a:t>10/21/2009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C141D01-248A-4B9D-8B07-6F8E36CC547F}" type="slidenum">
              <a:rPr lang="en-US" smtClean="0"/>
              <a:pPr/>
              <a:t>‹#›</a:t>
            </a:fld>
            <a:endParaRPr lang="en-US"/>
          </a:p>
        </p:txBody>
      </p:sp>
      <p:sp>
        <p:nvSpPr>
          <p:cNvPr id="11" name="Rectangle 10"/>
          <p:cNvSpPr/>
          <p:nvPr/>
        </p:nvSpPr>
        <p:spPr>
          <a:xfrm flipV="1">
            <a:off x="68307" y="4683555"/>
            <a:ext cx="9006840" cy="91440"/>
          </a:xfrm>
          <a:prstGeom prst="rect">
            <a:avLst/>
          </a:prstGeom>
          <a:solidFill>
            <a:srgbClr val="580028"/>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9000" b="-99000"/>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143000" y="152400"/>
            <a:ext cx="7772400" cy="1143000"/>
          </a:xfrm>
          <a:prstGeom prst="rect">
            <a:avLst/>
          </a:prstGeom>
        </p:spPr>
        <p:txBody>
          <a:bodyPr bIns="91440" anchor="b" anchorCtr="0">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914400" y="15240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4" name="Date Placeholder 13"/>
          <p:cNvSpPr>
            <a:spLocks noGrp="1"/>
          </p:cNvSpPr>
          <p:nvPr>
            <p:ph type="dt" sz="half" idx="2"/>
          </p:nvPr>
        </p:nvSpPr>
        <p:spPr>
          <a:xfrm>
            <a:off x="5798115"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DF9A891-6371-49C4-9363-A4A300501BB7}" type="datetimeFigureOut">
              <a:rPr lang="en-US" smtClean="0"/>
              <a:pPr/>
              <a:t>10/21/2009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dirty="0" smtClean="0"/>
              <a:t>The Business Realist</a:t>
            </a:r>
            <a:endParaRPr lang="en-US" dirty="0"/>
          </a:p>
        </p:txBody>
      </p:sp>
      <p:sp>
        <p:nvSpPr>
          <p:cNvPr id="23" name="Slide Number Placeholder 22"/>
          <p:cNvSpPr>
            <a:spLocks noGrp="1"/>
          </p:cNvSpPr>
          <p:nvPr>
            <p:ph type="sldNum" sz="quarter" idx="4"/>
          </p:nvPr>
        </p:nvSpPr>
        <p:spPr>
          <a:xfrm>
            <a:off x="8458200" y="6172200"/>
            <a:ext cx="457200" cy="457200"/>
          </a:xfrm>
          <a:prstGeom prst="ellipse">
            <a:avLst/>
          </a:prstGeom>
          <a:solidFill>
            <a:srgbClr val="580028"/>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C141D01-248A-4B9D-8B07-6F8E36CC547F}" type="slidenum">
              <a:rPr lang="en-US" smtClean="0"/>
              <a:pPr/>
              <a:t>‹#›</a:t>
            </a:fld>
            <a:endParaRPr lang="en-US" dirty="0"/>
          </a:p>
        </p:txBody>
      </p:sp>
      <p:sp>
        <p:nvSpPr>
          <p:cNvPr id="10" name="Rectangle 9"/>
          <p:cNvSpPr/>
          <p:nvPr/>
        </p:nvSpPr>
        <p:spPr>
          <a:xfrm>
            <a:off x="122463" y="1219200"/>
            <a:ext cx="9021537" cy="303297"/>
          </a:xfrm>
          <a:prstGeom prst="rect">
            <a:avLst/>
          </a:prstGeom>
          <a:solidFill>
            <a:srgbClr val="580028"/>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1" name="Picture 10" descr="real_button purple_sm.png"/>
          <p:cNvPicPr>
            <a:picLocks noChangeAspect="1"/>
          </p:cNvPicPr>
          <p:nvPr/>
        </p:nvPicPr>
        <p:blipFill>
          <a:blip r:embed="rId14" cstate="print"/>
          <a:stretch>
            <a:fillRect/>
          </a:stretch>
        </p:blipFill>
        <p:spPr>
          <a:xfrm>
            <a:off x="197125" y="349525"/>
            <a:ext cx="1022075" cy="1022075"/>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rgbClr val="580028"/>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tx1">
            <a:lumMod val="65000"/>
            <a:lumOff val="35000"/>
          </a:schemeClr>
        </a:buClr>
        <a:buSzPct val="85000"/>
        <a:buFont typeface="Wingdings" pitchFamily="2" charset="2"/>
        <a:buChar char="§"/>
        <a:defRPr kumimoji="0" sz="2400" kern="1200">
          <a:solidFill>
            <a:srgbClr val="580028"/>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bg1">
              <a:lumMod val="50000"/>
            </a:schemeClr>
          </a:solidFill>
          <a:latin typeface="+mn-lt"/>
          <a:ea typeface="+mn-ea"/>
          <a:cs typeface="+mn-cs"/>
        </a:defRPr>
      </a:lvl3pPr>
      <a:lvl4pPr marL="1097280" indent="-228600" algn="l" rtl="0" eaLnBrk="1" latinLnBrk="0" hangingPunct="1">
        <a:spcBef>
          <a:spcPts val="370"/>
        </a:spcBef>
        <a:buClr>
          <a:schemeClr val="bg1">
            <a:lumMod val="75000"/>
          </a:schemeClr>
        </a:buClr>
        <a:buSzPct val="80000"/>
        <a:buFont typeface="Wingdings" pitchFamily="2" charset="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23.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US" dirty="0" smtClean="0"/>
              <a:t>Effective Meetings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p:spPr>
        <p:txBody>
          <a:bodyPr lIns="61913" rIns="61913">
            <a:normAutofit fontScale="90000"/>
          </a:bodyPr>
          <a:lstStyle/>
          <a:p>
            <a:pPr defTabSz="904875"/>
            <a:r>
              <a:rPr lang="en-US"/>
              <a:t>Seven Basic Steps For Planning a Meeting</a:t>
            </a:r>
          </a:p>
        </p:txBody>
      </p:sp>
      <p:sp>
        <p:nvSpPr>
          <p:cNvPr id="15363" name="Rectangle 3"/>
          <p:cNvSpPr>
            <a:spLocks noGrp="1" noChangeArrowheads="1"/>
          </p:cNvSpPr>
          <p:nvPr>
            <p:ph sz="quarter" idx="1"/>
          </p:nvPr>
        </p:nvSpPr>
        <p:spPr>
          <a:xfrm>
            <a:off x="328613" y="1893888"/>
            <a:ext cx="7443787" cy="4430712"/>
          </a:xfrm>
          <a:noFill/>
          <a:ln/>
        </p:spPr>
        <p:txBody>
          <a:bodyPr>
            <a:normAutofit fontScale="77500" lnSpcReduction="20000"/>
          </a:bodyPr>
          <a:lstStyle/>
          <a:p>
            <a:pPr marL="342900" indent="-342900">
              <a:spcBef>
                <a:spcPct val="150000"/>
              </a:spcBef>
              <a:buNone/>
            </a:pPr>
            <a:r>
              <a:rPr lang="en-US" dirty="0"/>
              <a:t>1.	Decide precisely what you want to accomplish during the </a:t>
            </a:r>
            <a:r>
              <a:rPr lang="en-US" dirty="0" smtClean="0"/>
              <a:t>meeting – a decision, a plan, alternatives, understanding?</a:t>
            </a:r>
            <a:endParaRPr lang="en-US" dirty="0"/>
          </a:p>
          <a:p>
            <a:pPr marL="342900" indent="-342900">
              <a:spcBef>
                <a:spcPct val="150000"/>
              </a:spcBef>
              <a:buNone/>
            </a:pPr>
            <a:r>
              <a:rPr lang="en-US" dirty="0"/>
              <a:t>2.	</a:t>
            </a:r>
            <a:r>
              <a:rPr lang="en-US" dirty="0" smtClean="0"/>
              <a:t>Determine who needs to attend  and who can be copied on meeting minutes. Plan roles for the attendees in advance. </a:t>
            </a:r>
            <a:endParaRPr lang="en-US" dirty="0"/>
          </a:p>
          <a:p>
            <a:pPr marL="342900" indent="-342900">
              <a:spcBef>
                <a:spcPct val="150000"/>
              </a:spcBef>
              <a:buNone/>
            </a:pPr>
            <a:r>
              <a:rPr lang="en-US" dirty="0" smtClean="0"/>
              <a:t>3.	Plan </a:t>
            </a:r>
            <a:r>
              <a:rPr lang="en-US" dirty="0"/>
              <a:t>the content of the meeting — the </a:t>
            </a:r>
            <a:r>
              <a:rPr lang="en-US" dirty="0" smtClean="0"/>
              <a:t>agenda — and the frequency and duration needed.</a:t>
            </a:r>
            <a:endParaRPr lang="en-US" dirty="0"/>
          </a:p>
          <a:p>
            <a:pPr marL="342900" indent="-342900">
              <a:spcBef>
                <a:spcPct val="150000"/>
              </a:spcBef>
              <a:buNone/>
            </a:pPr>
            <a:r>
              <a:rPr lang="en-US" dirty="0"/>
              <a:t>4.	Plan how you will present each part of the agenda for maximum effectiveness</a:t>
            </a:r>
            <a:r>
              <a:rPr lang="en-US" dirty="0" smtClean="0"/>
              <a:t>.  Consider your outcome and determine the methods and environment that best supports it. </a:t>
            </a:r>
            <a:endParaRPr lang="en-US" dirty="0"/>
          </a:p>
        </p:txBody>
      </p:sp>
      <p:sp>
        <p:nvSpPr>
          <p:cNvPr id="4" name="Rectangular Callout 3"/>
          <p:cNvSpPr/>
          <p:nvPr/>
        </p:nvSpPr>
        <p:spPr>
          <a:xfrm>
            <a:off x="7543800" y="3124200"/>
            <a:ext cx="1600200" cy="1600200"/>
          </a:xfrm>
          <a:prstGeom prst="wedgeRectCallout">
            <a:avLst>
              <a:gd name="adj1" fmla="val -240584"/>
              <a:gd name="adj2" fmla="val 16287"/>
            </a:avLst>
          </a:prstGeom>
          <a:solidFill>
            <a:schemeClr val="bg1"/>
          </a:solidFill>
          <a:ln>
            <a:solidFill>
              <a:srgbClr val="8E0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solidFill>
                  <a:schemeClr val="tx1"/>
                </a:solidFill>
              </a:rPr>
              <a:t>I prefer longer meetings that meet less frequently</a:t>
            </a:r>
            <a:endParaRPr lang="en-US" sz="1800" dirty="0">
              <a:solidFill>
                <a:schemeClr val="tx1"/>
              </a:solidFill>
            </a:endParaRPr>
          </a:p>
        </p:txBody>
      </p:sp>
      <p:sp>
        <p:nvSpPr>
          <p:cNvPr id="5" name="Rectangular Callout 4"/>
          <p:cNvSpPr/>
          <p:nvPr/>
        </p:nvSpPr>
        <p:spPr>
          <a:xfrm flipH="1">
            <a:off x="7239000" y="685800"/>
            <a:ext cx="1600200" cy="2209800"/>
          </a:xfrm>
          <a:prstGeom prst="wedgeRectCallout">
            <a:avLst>
              <a:gd name="adj1" fmla="val 255828"/>
              <a:gd name="adj2" fmla="val 61300"/>
            </a:avLst>
          </a:prstGeom>
          <a:solidFill>
            <a:schemeClr val="bg1"/>
          </a:solidFill>
          <a:ln>
            <a:solidFill>
              <a:srgbClr val="8E0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solidFill>
                  <a:schemeClr val="tx1"/>
                </a:solidFill>
              </a:rPr>
              <a:t>Assigning and agreeing roles in advance helps with attendance</a:t>
            </a:r>
            <a:endParaRPr lang="en-US" sz="1800" dirty="0">
              <a:solidFill>
                <a:schemeClr val="tx1"/>
              </a:solidFill>
            </a:endParaRPr>
          </a:p>
        </p:txBody>
      </p:sp>
      <p:sp>
        <p:nvSpPr>
          <p:cNvPr id="6" name="Rectangular Callout 5"/>
          <p:cNvSpPr/>
          <p:nvPr/>
        </p:nvSpPr>
        <p:spPr>
          <a:xfrm flipH="1">
            <a:off x="6019800" y="5486400"/>
            <a:ext cx="2819400" cy="1143000"/>
          </a:xfrm>
          <a:prstGeom prst="wedgeRectCallout">
            <a:avLst>
              <a:gd name="adj1" fmla="val 155101"/>
              <a:gd name="adj2" fmla="val -41454"/>
            </a:avLst>
          </a:prstGeom>
          <a:solidFill>
            <a:schemeClr val="bg1"/>
          </a:solidFill>
          <a:ln>
            <a:solidFill>
              <a:srgbClr val="8E0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solidFill>
                  <a:schemeClr val="tx1"/>
                </a:solidFill>
              </a:rPr>
              <a:t>How will decisions be made? Voting? Consensus? </a:t>
            </a:r>
            <a:endParaRPr lang="en-US" sz="18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a:normAutofit fontScale="90000"/>
          </a:bodyPr>
          <a:lstStyle/>
          <a:p>
            <a:r>
              <a:rPr lang="en-US"/>
              <a:t>Seven Basic Steps for Planning a Meeting</a:t>
            </a:r>
            <a:r>
              <a:rPr lang="en-US" sz="2000" b="0"/>
              <a:t> (continued)</a:t>
            </a:r>
          </a:p>
        </p:txBody>
      </p:sp>
      <p:sp>
        <p:nvSpPr>
          <p:cNvPr id="16387" name="Rectangle 3"/>
          <p:cNvSpPr>
            <a:spLocks noGrp="1" noChangeArrowheads="1"/>
          </p:cNvSpPr>
          <p:nvPr>
            <p:ph sz="quarter" idx="1"/>
          </p:nvPr>
        </p:nvSpPr>
        <p:spPr>
          <a:xfrm>
            <a:off x="311151" y="1884363"/>
            <a:ext cx="6851649" cy="4440237"/>
          </a:xfrm>
          <a:noFill/>
          <a:ln/>
        </p:spPr>
        <p:txBody>
          <a:bodyPr>
            <a:normAutofit fontScale="92500" lnSpcReduction="20000"/>
          </a:bodyPr>
          <a:lstStyle/>
          <a:p>
            <a:pPr marL="342900" indent="-342900">
              <a:spcBef>
                <a:spcPct val="150000"/>
              </a:spcBef>
              <a:buNone/>
            </a:pPr>
            <a:r>
              <a:rPr lang="en-US" dirty="0"/>
              <a:t>5.	Plan </a:t>
            </a:r>
            <a:r>
              <a:rPr lang="en-US" dirty="0" smtClean="0"/>
              <a:t>what </a:t>
            </a:r>
            <a:r>
              <a:rPr lang="en-US" dirty="0"/>
              <a:t>you will do after the meeting </a:t>
            </a:r>
            <a:r>
              <a:rPr lang="en-US" dirty="0" smtClean="0"/>
              <a:t>or between meetings to be effective and to make progress like status updates, teleconferences, sub-teams. </a:t>
            </a:r>
            <a:endParaRPr lang="en-US" dirty="0"/>
          </a:p>
          <a:p>
            <a:pPr marL="342900" indent="-342900">
              <a:spcBef>
                <a:spcPct val="150000"/>
              </a:spcBef>
              <a:buNone/>
            </a:pPr>
            <a:r>
              <a:rPr lang="en-US" dirty="0"/>
              <a:t>6.	Plan how you will evaluate the meeting — as it is taking place and afterward.</a:t>
            </a:r>
          </a:p>
          <a:p>
            <a:pPr marL="342900" indent="-342900">
              <a:spcBef>
                <a:spcPct val="150000"/>
              </a:spcBef>
              <a:buNone/>
            </a:pPr>
            <a:r>
              <a:rPr lang="en-US" dirty="0"/>
              <a:t>7.	Reach agreement on meeting agenda, issues, and materials with key participants, sponsors, and resources prior to the meeting in order to proactively set expectations, build commitment, and resolve issues.</a:t>
            </a:r>
          </a:p>
        </p:txBody>
      </p:sp>
      <p:sp>
        <p:nvSpPr>
          <p:cNvPr id="4" name="Rectangular Callout 3"/>
          <p:cNvSpPr/>
          <p:nvPr/>
        </p:nvSpPr>
        <p:spPr>
          <a:xfrm>
            <a:off x="7162800" y="2057400"/>
            <a:ext cx="1752600" cy="2819400"/>
          </a:xfrm>
          <a:prstGeom prst="wedgeRectCallout">
            <a:avLst>
              <a:gd name="adj1" fmla="val -293270"/>
              <a:gd name="adj2" fmla="val -16716"/>
            </a:avLst>
          </a:prstGeom>
          <a:solidFill>
            <a:schemeClr val="bg1"/>
          </a:solidFill>
          <a:ln>
            <a:solidFill>
              <a:srgbClr val="8E0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solidFill>
                  <a:schemeClr val="tx1"/>
                </a:solidFill>
              </a:rPr>
              <a:t>Setting up sub-teams and progress status  reporting outside meetings saves meeting time for group issues</a:t>
            </a:r>
            <a:endParaRPr lang="en-US" sz="18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rrowheads="1"/>
          </p:cNvPicPr>
          <p:nvPr/>
        </p:nvPicPr>
        <p:blipFill>
          <a:blip r:embed="rId2" cstate="print"/>
          <a:srcRect/>
          <a:stretch>
            <a:fillRect/>
          </a:stretch>
        </p:blipFill>
        <p:spPr bwMode="auto">
          <a:xfrm>
            <a:off x="4656138" y="2411413"/>
            <a:ext cx="4205287" cy="3222625"/>
          </a:xfrm>
          <a:prstGeom prst="rect">
            <a:avLst/>
          </a:prstGeom>
          <a:noFill/>
          <a:ln w="12700">
            <a:noFill/>
            <a:miter lim="800000"/>
            <a:headEnd/>
            <a:tailEnd/>
          </a:ln>
          <a:effectLst/>
        </p:spPr>
      </p:pic>
      <p:sp>
        <p:nvSpPr>
          <p:cNvPr id="17411" name="Rectangle 3"/>
          <p:cNvSpPr>
            <a:spLocks noChangeArrowheads="1"/>
          </p:cNvSpPr>
          <p:nvPr/>
        </p:nvSpPr>
        <p:spPr bwMode="auto">
          <a:xfrm>
            <a:off x="361950" y="1304925"/>
            <a:ext cx="25400" cy="317500"/>
          </a:xfrm>
          <a:prstGeom prst="rect">
            <a:avLst/>
          </a:prstGeom>
          <a:noFill/>
          <a:ln w="12700">
            <a:noFill/>
            <a:miter lim="800000"/>
            <a:headEnd/>
            <a:tailEnd/>
          </a:ln>
          <a:effectLst/>
        </p:spPr>
        <p:txBody>
          <a:bodyPr wrap="none" anchor="ctr"/>
          <a:lstStyle/>
          <a:p>
            <a:endParaRPr lang="en-US"/>
          </a:p>
        </p:txBody>
      </p:sp>
      <p:sp>
        <p:nvSpPr>
          <p:cNvPr id="17412" name="Rectangle 4"/>
          <p:cNvSpPr>
            <a:spLocks noGrp="1" noChangeArrowheads="1"/>
          </p:cNvSpPr>
          <p:nvPr>
            <p:ph type="title"/>
          </p:nvPr>
        </p:nvSpPr>
        <p:spPr>
          <a:noFill/>
          <a:ln/>
        </p:spPr>
        <p:txBody>
          <a:bodyPr lIns="61913" rIns="61913">
            <a:normAutofit fontScale="90000"/>
          </a:bodyPr>
          <a:lstStyle/>
          <a:p>
            <a:pPr defTabSz="904875"/>
            <a:r>
              <a:rPr lang="en-US"/>
              <a:t>Guidelines for an Effective Agenda</a:t>
            </a:r>
          </a:p>
        </p:txBody>
      </p:sp>
      <p:sp>
        <p:nvSpPr>
          <p:cNvPr id="17413" name="Rectangle 5"/>
          <p:cNvSpPr>
            <a:spLocks noGrp="1" noChangeArrowheads="1"/>
          </p:cNvSpPr>
          <p:nvPr>
            <p:ph sz="quarter" idx="1"/>
          </p:nvPr>
        </p:nvSpPr>
        <p:spPr>
          <a:xfrm>
            <a:off x="320675" y="1905000"/>
            <a:ext cx="6003925" cy="4572000"/>
          </a:xfrm>
          <a:noFill/>
          <a:ln/>
        </p:spPr>
        <p:txBody>
          <a:bodyPr>
            <a:normAutofit/>
          </a:bodyPr>
          <a:lstStyle/>
          <a:p>
            <a:pPr marL="342900" indent="-342900">
              <a:spcBef>
                <a:spcPts val="2400"/>
              </a:spcBef>
              <a:buFontTx/>
              <a:buChar char="•"/>
            </a:pPr>
            <a:r>
              <a:rPr lang="en-US" sz="2000" dirty="0"/>
              <a:t>Identify the time, date, place, and participants</a:t>
            </a:r>
          </a:p>
          <a:p>
            <a:pPr marL="342900" indent="-342900">
              <a:spcBef>
                <a:spcPts val="2400"/>
              </a:spcBef>
              <a:buFontTx/>
              <a:buChar char="•"/>
            </a:pPr>
            <a:r>
              <a:rPr lang="en-US" sz="2000" dirty="0"/>
              <a:t>Describe your objective</a:t>
            </a:r>
          </a:p>
          <a:p>
            <a:pPr marL="342900" indent="-342900">
              <a:spcBef>
                <a:spcPts val="2400"/>
              </a:spcBef>
              <a:buFontTx/>
              <a:buChar char="•"/>
            </a:pPr>
            <a:r>
              <a:rPr lang="en-US" sz="2000" dirty="0"/>
              <a:t>Tell the participants how to prepare</a:t>
            </a:r>
          </a:p>
          <a:p>
            <a:pPr marL="342900" indent="-342900">
              <a:spcBef>
                <a:spcPts val="2400"/>
              </a:spcBef>
              <a:buFontTx/>
              <a:buChar char="•"/>
            </a:pPr>
            <a:r>
              <a:rPr lang="en-US" sz="2000" dirty="0"/>
              <a:t>Set time limits on </a:t>
            </a:r>
            <a:r>
              <a:rPr lang="en-US" sz="2000" dirty="0" smtClean="0"/>
              <a:t>topics</a:t>
            </a:r>
          </a:p>
          <a:p>
            <a:pPr marL="342900" indent="-342900">
              <a:spcBef>
                <a:spcPts val="2400"/>
              </a:spcBef>
              <a:buFontTx/>
              <a:buChar char="•"/>
            </a:pPr>
            <a:r>
              <a:rPr lang="en-US" sz="2000" dirty="0" smtClean="0"/>
              <a:t>Ensure enough time for a proper discussion</a:t>
            </a:r>
            <a:endParaRPr lang="en-US" sz="2000" dirty="0"/>
          </a:p>
          <a:p>
            <a:pPr marL="342900" indent="-342900">
              <a:spcBef>
                <a:spcPts val="2400"/>
              </a:spcBef>
              <a:buFontTx/>
              <a:buChar char="•"/>
            </a:pPr>
            <a:r>
              <a:rPr lang="en-US" sz="2000" dirty="0"/>
              <a:t>Schedule items in order of importance</a:t>
            </a:r>
          </a:p>
          <a:p>
            <a:pPr marL="342900" indent="-342900">
              <a:spcBef>
                <a:spcPts val="2400"/>
              </a:spcBef>
              <a:buFontTx/>
              <a:buChar char="•"/>
            </a:pPr>
            <a:r>
              <a:rPr lang="en-US" sz="2000" dirty="0"/>
              <a:t>Distribute in advance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a:normAutofit fontScale="90000"/>
          </a:bodyPr>
          <a:lstStyle/>
          <a:p>
            <a:r>
              <a:rPr lang="en-US"/>
              <a:t>Anticipate and Overcome Barriers</a:t>
            </a:r>
          </a:p>
        </p:txBody>
      </p:sp>
      <p:sp>
        <p:nvSpPr>
          <p:cNvPr id="19459" name="Rectangle 3"/>
          <p:cNvSpPr>
            <a:spLocks noGrp="1" noChangeArrowheads="1"/>
          </p:cNvSpPr>
          <p:nvPr>
            <p:ph sz="quarter" idx="1"/>
          </p:nvPr>
        </p:nvSpPr>
        <p:spPr>
          <a:xfrm>
            <a:off x="338138" y="1679575"/>
            <a:ext cx="8521700" cy="4705350"/>
          </a:xfrm>
          <a:noFill/>
          <a:ln/>
        </p:spPr>
        <p:txBody>
          <a:bodyPr>
            <a:normAutofit fontScale="92500" lnSpcReduction="20000"/>
          </a:bodyPr>
          <a:lstStyle/>
          <a:p>
            <a:pPr marL="342900" indent="-342900">
              <a:spcBef>
                <a:spcPct val="100000"/>
              </a:spcBef>
            </a:pPr>
            <a:r>
              <a:rPr lang="en-US" i="1" dirty="0"/>
              <a:t>Barriers may include:</a:t>
            </a:r>
          </a:p>
          <a:p>
            <a:pPr marL="342900" indent="-342900">
              <a:spcBef>
                <a:spcPct val="100000"/>
              </a:spcBef>
              <a:buFontTx/>
              <a:buChar char="•"/>
            </a:pPr>
            <a:r>
              <a:rPr lang="en-US" sz="1700" dirty="0"/>
              <a:t>Uninformed participants</a:t>
            </a:r>
          </a:p>
          <a:p>
            <a:pPr marL="342900" indent="-342900">
              <a:spcBef>
                <a:spcPct val="100000"/>
              </a:spcBef>
              <a:buFontTx/>
              <a:buChar char="•"/>
            </a:pPr>
            <a:r>
              <a:rPr lang="en-US" sz="1700" dirty="0"/>
              <a:t>Uncooperative participants</a:t>
            </a:r>
          </a:p>
          <a:p>
            <a:pPr marL="342900" indent="-342900">
              <a:spcBef>
                <a:spcPct val="100000"/>
              </a:spcBef>
              <a:buFontTx/>
              <a:buChar char="•"/>
            </a:pPr>
            <a:r>
              <a:rPr lang="en-US" sz="1700" dirty="0"/>
              <a:t>Lack of authority to accomplish objective</a:t>
            </a:r>
          </a:p>
          <a:p>
            <a:pPr marL="342900" indent="-342900">
              <a:spcBef>
                <a:spcPct val="100000"/>
              </a:spcBef>
              <a:buFontTx/>
              <a:buChar char="•"/>
            </a:pPr>
            <a:r>
              <a:rPr lang="en-US" sz="1700" dirty="0"/>
              <a:t>Unresolved conflicts between participants</a:t>
            </a:r>
          </a:p>
          <a:p>
            <a:pPr marL="342900" indent="-342900">
              <a:spcBef>
                <a:spcPct val="100000"/>
              </a:spcBef>
            </a:pPr>
            <a:r>
              <a:rPr lang="en-US" i="1" dirty="0"/>
              <a:t>Solutions may include:</a:t>
            </a:r>
          </a:p>
          <a:p>
            <a:pPr marL="342900" indent="-342900">
              <a:spcBef>
                <a:spcPct val="100000"/>
              </a:spcBef>
              <a:buFontTx/>
              <a:buChar char="•"/>
            </a:pPr>
            <a:r>
              <a:rPr lang="en-US" sz="1700" dirty="0"/>
              <a:t>Disseminating information prior to meeting</a:t>
            </a:r>
          </a:p>
          <a:p>
            <a:pPr marL="342900" indent="-342900">
              <a:spcBef>
                <a:spcPct val="100000"/>
              </a:spcBef>
              <a:buFontTx/>
              <a:buChar char="•"/>
            </a:pPr>
            <a:r>
              <a:rPr lang="en-US" sz="1700" dirty="0"/>
              <a:t>Proactively working conflicts prior to meeting</a:t>
            </a:r>
          </a:p>
          <a:p>
            <a:pPr marL="342900" indent="-342900">
              <a:spcBef>
                <a:spcPct val="100000"/>
              </a:spcBef>
              <a:buFontTx/>
              <a:buChar char="•"/>
            </a:pPr>
            <a:r>
              <a:rPr lang="en-US" sz="1700" dirty="0"/>
              <a:t>Setting a more limited objective</a:t>
            </a:r>
          </a:p>
          <a:p>
            <a:pPr marL="342900" indent="-342900">
              <a:spcBef>
                <a:spcPct val="100000"/>
              </a:spcBef>
              <a:buFontTx/>
              <a:buChar char="•"/>
            </a:pPr>
            <a:r>
              <a:rPr lang="en-US" sz="1700" dirty="0"/>
              <a:t>Deciding not to meet</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lIns="61913" rIns="61913">
            <a:normAutofit fontScale="90000"/>
          </a:bodyPr>
          <a:lstStyle/>
          <a:p>
            <a:pPr defTabSz="904875"/>
            <a:r>
              <a:rPr lang="en-US"/>
              <a:t>Plan Which Materials You Will Need</a:t>
            </a:r>
          </a:p>
        </p:txBody>
      </p:sp>
      <p:sp>
        <p:nvSpPr>
          <p:cNvPr id="18435" name="Rectangle 3"/>
          <p:cNvSpPr>
            <a:spLocks noGrp="1" noChangeArrowheads="1"/>
          </p:cNvSpPr>
          <p:nvPr>
            <p:ph sz="quarter" idx="1"/>
          </p:nvPr>
        </p:nvSpPr>
        <p:spPr>
          <a:xfrm>
            <a:off x="311150" y="1641474"/>
            <a:ext cx="8528050" cy="5216525"/>
          </a:xfrm>
          <a:noFill/>
          <a:ln/>
        </p:spPr>
        <p:txBody>
          <a:bodyPr>
            <a:normAutofit fontScale="77500" lnSpcReduction="20000"/>
          </a:bodyPr>
          <a:lstStyle/>
          <a:p>
            <a:pPr marL="285750" indent="-285750">
              <a:spcBef>
                <a:spcPct val="147000"/>
              </a:spcBef>
              <a:buNone/>
              <a:tabLst>
                <a:tab pos="3203575" algn="l"/>
              </a:tabLst>
            </a:pPr>
            <a:r>
              <a:rPr lang="en-US" i="1" dirty="0"/>
              <a:t>Before the Meeting . . .</a:t>
            </a:r>
            <a:endParaRPr lang="en-US" dirty="0"/>
          </a:p>
          <a:p>
            <a:pPr marL="285750" indent="-285750">
              <a:spcBef>
                <a:spcPct val="82000"/>
              </a:spcBef>
              <a:buFontTx/>
              <a:buChar char="•"/>
              <a:tabLst>
                <a:tab pos="3203575" algn="l"/>
              </a:tabLst>
            </a:pPr>
            <a:r>
              <a:rPr lang="en-US" dirty="0" smtClean="0"/>
              <a:t>Prepare </a:t>
            </a:r>
            <a:r>
              <a:rPr lang="en-US" dirty="0" err="1" smtClean="0"/>
              <a:t>strawmodel</a:t>
            </a:r>
            <a:r>
              <a:rPr lang="en-US" dirty="0" smtClean="0"/>
              <a:t> documents for the attendees to review </a:t>
            </a:r>
          </a:p>
          <a:p>
            <a:pPr marL="285750" indent="-285750">
              <a:spcBef>
                <a:spcPct val="82000"/>
              </a:spcBef>
              <a:buFontTx/>
              <a:buChar char="•"/>
              <a:tabLst>
                <a:tab pos="3203575" algn="l"/>
              </a:tabLst>
            </a:pPr>
            <a:endParaRPr lang="en-US" dirty="0" smtClean="0"/>
          </a:p>
          <a:p>
            <a:pPr marL="285750" indent="-285750">
              <a:spcBef>
                <a:spcPct val="82000"/>
              </a:spcBef>
              <a:buFontTx/>
              <a:buChar char="•"/>
              <a:tabLst>
                <a:tab pos="3203575" algn="l"/>
              </a:tabLst>
            </a:pPr>
            <a:r>
              <a:rPr lang="en-US" dirty="0" smtClean="0"/>
              <a:t>Gather </a:t>
            </a:r>
            <a:r>
              <a:rPr lang="en-US" dirty="0"/>
              <a:t>materials you will need in the meeting</a:t>
            </a:r>
          </a:p>
          <a:p>
            <a:pPr marL="566738" lvl="1" indent="-166688">
              <a:buFontTx/>
              <a:buChar char="–"/>
              <a:tabLst>
                <a:tab pos="3203575" algn="l"/>
              </a:tabLst>
            </a:pPr>
            <a:r>
              <a:rPr lang="en-US" sz="1600" dirty="0" smtClean="0"/>
              <a:t>Slides</a:t>
            </a:r>
            <a:r>
              <a:rPr lang="en-US" sz="1600" dirty="0"/>
              <a:t>	–	 Flip charts</a:t>
            </a:r>
          </a:p>
          <a:p>
            <a:pPr marL="566738" lvl="1" indent="-166688">
              <a:buFontTx/>
              <a:buChar char="–"/>
              <a:tabLst>
                <a:tab pos="3203575" algn="l"/>
              </a:tabLst>
            </a:pPr>
            <a:r>
              <a:rPr lang="en-US" sz="1600" dirty="0"/>
              <a:t>Handouts	–	 Markers</a:t>
            </a:r>
          </a:p>
          <a:p>
            <a:pPr marL="566738" lvl="1" indent="-166688">
              <a:buFontTx/>
              <a:buChar char="–"/>
              <a:tabLst>
                <a:tab pos="3203575" algn="l"/>
              </a:tabLst>
            </a:pPr>
            <a:r>
              <a:rPr lang="en-US" sz="1600" dirty="0" smtClean="0"/>
              <a:t>Tape	–</a:t>
            </a:r>
            <a:r>
              <a:rPr lang="en-US" sz="1600" dirty="0"/>
              <a:t>	 Previous meeting’s next steps and minutes</a:t>
            </a:r>
          </a:p>
          <a:p>
            <a:pPr marL="285750" indent="-285750">
              <a:spcBef>
                <a:spcPct val="162000"/>
              </a:spcBef>
              <a:buFontTx/>
              <a:buChar char="•"/>
              <a:tabLst>
                <a:tab pos="3203575" algn="l"/>
              </a:tabLst>
            </a:pPr>
            <a:r>
              <a:rPr lang="en-US" dirty="0" smtClean="0"/>
              <a:t>Secure </a:t>
            </a:r>
            <a:r>
              <a:rPr lang="en-US" dirty="0"/>
              <a:t>meeting room and </a:t>
            </a:r>
            <a:r>
              <a:rPr lang="en-US" dirty="0" smtClean="0"/>
              <a:t>equipment </a:t>
            </a:r>
            <a:endParaRPr lang="en-US" dirty="0"/>
          </a:p>
          <a:p>
            <a:pPr marL="285750" indent="-285750">
              <a:spcBef>
                <a:spcPct val="162000"/>
              </a:spcBef>
              <a:buFontTx/>
              <a:buChar char="•"/>
              <a:tabLst>
                <a:tab pos="3203575" algn="l"/>
              </a:tabLst>
            </a:pPr>
            <a:r>
              <a:rPr lang="en-US" dirty="0"/>
              <a:t>Arrive early enough to make certain the room is prepared before meeting participants </a:t>
            </a:r>
            <a:r>
              <a:rPr lang="en-US" dirty="0" smtClean="0"/>
              <a:t>arrive</a:t>
            </a:r>
          </a:p>
          <a:p>
            <a:pPr marL="285750" indent="-285750">
              <a:spcBef>
                <a:spcPct val="162000"/>
              </a:spcBef>
              <a:buFontTx/>
              <a:buChar char="•"/>
              <a:tabLst>
                <a:tab pos="3203575" algn="l"/>
              </a:tabLst>
            </a:pPr>
            <a:r>
              <a:rPr lang="en-US" dirty="0" smtClean="0"/>
              <a:t>Post </a:t>
            </a:r>
            <a:r>
              <a:rPr lang="en-US" dirty="0"/>
              <a:t>ground rules and other relevant materials on </a:t>
            </a:r>
            <a:r>
              <a:rPr lang="en-US" dirty="0" smtClean="0"/>
              <a:t>walls</a:t>
            </a:r>
          </a:p>
        </p:txBody>
      </p:sp>
      <p:pic>
        <p:nvPicPr>
          <p:cNvPr id="18437" name="Picture 5"/>
          <p:cNvPicPr>
            <a:picLocks noChangeArrowheads="1"/>
          </p:cNvPicPr>
          <p:nvPr/>
        </p:nvPicPr>
        <p:blipFill>
          <a:blip r:embed="rId2" cstate="print"/>
          <a:srcRect/>
          <a:stretch>
            <a:fillRect/>
          </a:stretch>
        </p:blipFill>
        <p:spPr bwMode="auto">
          <a:xfrm>
            <a:off x="2257425" y="2722563"/>
            <a:ext cx="809625" cy="307975"/>
          </a:xfrm>
          <a:prstGeom prst="rect">
            <a:avLst/>
          </a:prstGeom>
          <a:noFill/>
          <a:ln w="12700">
            <a:noFill/>
            <a:miter lim="800000"/>
            <a:headEnd/>
            <a:tailEnd/>
          </a:ln>
          <a:effectLst/>
        </p:spPr>
      </p:pic>
      <p:pic>
        <p:nvPicPr>
          <p:cNvPr id="18438" name="Picture 6"/>
          <p:cNvPicPr>
            <a:picLocks noChangeArrowheads="1"/>
          </p:cNvPicPr>
          <p:nvPr/>
        </p:nvPicPr>
        <p:blipFill>
          <a:blip r:embed="rId3" cstate="print"/>
          <a:srcRect/>
          <a:stretch>
            <a:fillRect/>
          </a:stretch>
        </p:blipFill>
        <p:spPr bwMode="auto">
          <a:xfrm>
            <a:off x="7239000" y="2895600"/>
            <a:ext cx="727075" cy="1168400"/>
          </a:xfrm>
          <a:prstGeom prst="rect">
            <a:avLst/>
          </a:prstGeom>
          <a:noFill/>
          <a:ln w="12700">
            <a:noFill/>
            <a:miter lim="800000"/>
            <a:headEnd/>
            <a:tailEnd/>
          </a:ln>
          <a:effectLst/>
        </p:spPr>
      </p:pic>
      <p:pic>
        <p:nvPicPr>
          <p:cNvPr id="1026" name="Picture 2" descr="C:\Users\Karen\AppData\Local\Microsoft\Windows\Temporary Internet Files\Content.IE5\RSD6UEOR\MCj03968600000[1].wmf"/>
          <p:cNvPicPr>
            <a:picLocks noChangeAspect="1" noChangeArrowheads="1"/>
          </p:cNvPicPr>
          <p:nvPr/>
        </p:nvPicPr>
        <p:blipFill>
          <a:blip r:embed="rId4" cstate="print"/>
          <a:srcRect/>
          <a:stretch>
            <a:fillRect/>
          </a:stretch>
        </p:blipFill>
        <p:spPr bwMode="auto">
          <a:xfrm>
            <a:off x="5638800" y="4495800"/>
            <a:ext cx="1826057" cy="545897"/>
          </a:xfrm>
          <a:prstGeom prst="rect">
            <a:avLst/>
          </a:prstGeom>
          <a:noFill/>
        </p:spPr>
      </p:pic>
      <p:sp>
        <p:nvSpPr>
          <p:cNvPr id="7" name="Rectangular Callout 6"/>
          <p:cNvSpPr/>
          <p:nvPr/>
        </p:nvSpPr>
        <p:spPr>
          <a:xfrm>
            <a:off x="4648200" y="1600200"/>
            <a:ext cx="4038600" cy="1828800"/>
          </a:xfrm>
          <a:prstGeom prst="wedgeRectCallout">
            <a:avLst>
              <a:gd name="adj1" fmla="val -92866"/>
              <a:gd name="adj2" fmla="val 8908"/>
            </a:avLst>
          </a:prstGeom>
          <a:solidFill>
            <a:schemeClr val="bg1"/>
          </a:solidFill>
          <a:ln>
            <a:solidFill>
              <a:srgbClr val="8E0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solidFill>
                  <a:schemeClr val="tx1"/>
                </a:solidFill>
              </a:rPr>
              <a:t>Bring drafts of documents to work on like charters, mission statements, etc.  Do not start with blank pages.  If needed, commission a sub-team to write drafts. </a:t>
            </a:r>
            <a:endParaRPr lang="en-US" sz="18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p:cNvSpPr>
            <a:spLocks noChangeArrowheads="1"/>
          </p:cNvSpPr>
          <p:nvPr/>
        </p:nvSpPr>
        <p:spPr bwMode="auto">
          <a:xfrm>
            <a:off x="2259013" y="2376488"/>
            <a:ext cx="4689475" cy="3179762"/>
          </a:xfrm>
          <a:prstGeom prst="rect">
            <a:avLst/>
          </a:prstGeom>
          <a:noFill/>
          <a:ln w="12700">
            <a:noFill/>
            <a:miter lim="800000"/>
            <a:headEnd/>
            <a:tailEnd/>
          </a:ln>
          <a:effectLst/>
        </p:spPr>
        <p:txBody>
          <a:bodyPr lIns="90488" tIns="44450" rIns="90488" bIns="44450">
            <a:spAutoFit/>
          </a:bodyPr>
          <a:lstStyle/>
          <a:p>
            <a:pPr marL="457200" indent="-457200">
              <a:lnSpc>
                <a:spcPct val="87000"/>
              </a:lnSpc>
              <a:spcBef>
                <a:spcPct val="81000"/>
              </a:spcBef>
            </a:pPr>
            <a:r>
              <a:rPr lang="en-US" sz="1600" b="1"/>
              <a:t>1.	Look for faults in others</a:t>
            </a:r>
          </a:p>
          <a:p>
            <a:pPr marL="457200" indent="-457200">
              <a:lnSpc>
                <a:spcPct val="87000"/>
              </a:lnSpc>
              <a:spcBef>
                <a:spcPct val="81000"/>
              </a:spcBef>
            </a:pPr>
            <a:r>
              <a:rPr lang="en-US" sz="1600" b="1"/>
              <a:t>2.	Lob “grenades”</a:t>
            </a:r>
          </a:p>
          <a:p>
            <a:pPr marL="457200" indent="-457200">
              <a:lnSpc>
                <a:spcPct val="87000"/>
              </a:lnSpc>
              <a:spcBef>
                <a:spcPct val="81000"/>
              </a:spcBef>
            </a:pPr>
            <a:r>
              <a:rPr lang="en-US" sz="1600" b="1"/>
              <a:t>3.	Ramble</a:t>
            </a:r>
          </a:p>
          <a:p>
            <a:pPr marL="457200" indent="-457200">
              <a:lnSpc>
                <a:spcPct val="87000"/>
              </a:lnSpc>
              <a:spcBef>
                <a:spcPct val="81000"/>
              </a:spcBef>
            </a:pPr>
            <a:r>
              <a:rPr lang="en-US" sz="1600" b="1"/>
              <a:t>4.	Come with hidden agendas</a:t>
            </a:r>
          </a:p>
          <a:p>
            <a:pPr marL="457200" indent="-457200">
              <a:lnSpc>
                <a:spcPct val="87000"/>
              </a:lnSpc>
              <a:spcBef>
                <a:spcPct val="81000"/>
              </a:spcBef>
            </a:pPr>
            <a:r>
              <a:rPr lang="en-US" sz="1600" b="1"/>
              <a:t>5.	Allow two meetings at the same time</a:t>
            </a:r>
          </a:p>
          <a:p>
            <a:pPr marL="457200" indent="-457200">
              <a:lnSpc>
                <a:spcPct val="87000"/>
              </a:lnSpc>
              <a:spcBef>
                <a:spcPct val="81000"/>
              </a:spcBef>
            </a:pPr>
            <a:r>
              <a:rPr lang="en-US" sz="1600" b="1"/>
              <a:t>6.	Pass notes</a:t>
            </a:r>
          </a:p>
          <a:p>
            <a:pPr marL="457200" indent="-457200">
              <a:lnSpc>
                <a:spcPct val="87000"/>
              </a:lnSpc>
              <a:spcBef>
                <a:spcPct val="81000"/>
              </a:spcBef>
            </a:pPr>
            <a:r>
              <a:rPr lang="en-US" sz="1600" b="1"/>
              <a:t>7.	Violate time contracts</a:t>
            </a:r>
          </a:p>
          <a:p>
            <a:pPr marL="457200" indent="-457200">
              <a:lnSpc>
                <a:spcPct val="87000"/>
              </a:lnSpc>
              <a:spcBef>
                <a:spcPct val="81000"/>
              </a:spcBef>
            </a:pPr>
            <a:r>
              <a:rPr lang="en-US" sz="1600" b="1"/>
              <a:t>8.	Set up “lose-lose” situations</a:t>
            </a:r>
          </a:p>
        </p:txBody>
      </p:sp>
      <p:sp>
        <p:nvSpPr>
          <p:cNvPr id="24582" name="Rectangle 6"/>
          <p:cNvSpPr>
            <a:spLocks noChangeArrowheads="1"/>
          </p:cNvSpPr>
          <p:nvPr/>
        </p:nvSpPr>
        <p:spPr bwMode="auto">
          <a:xfrm>
            <a:off x="209550" y="931863"/>
            <a:ext cx="25400" cy="317500"/>
          </a:xfrm>
          <a:prstGeom prst="rect">
            <a:avLst/>
          </a:prstGeom>
          <a:noFill/>
          <a:ln w="12700">
            <a:noFill/>
            <a:miter lim="800000"/>
            <a:headEnd/>
            <a:tailEnd/>
          </a:ln>
          <a:effectLst/>
        </p:spPr>
        <p:txBody>
          <a:bodyPr wrap="none" anchor="ctr"/>
          <a:lstStyle/>
          <a:p>
            <a:endParaRPr lang="en-US"/>
          </a:p>
        </p:txBody>
      </p:sp>
      <p:sp>
        <p:nvSpPr>
          <p:cNvPr id="24583" name="Rectangle 7"/>
          <p:cNvSpPr>
            <a:spLocks noGrp="1" noChangeArrowheads="1"/>
          </p:cNvSpPr>
          <p:nvPr>
            <p:ph type="title"/>
          </p:nvPr>
        </p:nvSpPr>
        <p:spPr>
          <a:noFill/>
          <a:ln/>
        </p:spPr>
        <p:txBody>
          <a:bodyPr lIns="61913" rIns="61913">
            <a:normAutofit fontScale="90000"/>
          </a:bodyPr>
          <a:lstStyle/>
          <a:p>
            <a:pPr algn="ctr" defTabSz="904875"/>
            <a:r>
              <a:rPr lang="en-US" dirty="0" smtClean="0"/>
              <a:t>Establish Ground Rules with Your Team at the Start</a:t>
            </a:r>
            <a:endParaRPr lang="en-US" dirty="0"/>
          </a:p>
        </p:txBody>
      </p:sp>
      <p:sp>
        <p:nvSpPr>
          <p:cNvPr id="8" name="Vertical Scroll 7"/>
          <p:cNvSpPr/>
          <p:nvPr/>
        </p:nvSpPr>
        <p:spPr>
          <a:xfrm>
            <a:off x="1676400" y="1676400"/>
            <a:ext cx="6858000" cy="4724400"/>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smtClean="0">
              <a:solidFill>
                <a:schemeClr val="bg1"/>
              </a:solidFill>
            </a:endParaRPr>
          </a:p>
          <a:p>
            <a:pPr algn="ctr"/>
            <a:r>
              <a:rPr lang="en-US" sz="2000" dirty="0" smtClean="0">
                <a:solidFill>
                  <a:schemeClr val="bg1"/>
                </a:solidFill>
              </a:rPr>
              <a:t>Be on time – within 5 minutes of start</a:t>
            </a:r>
          </a:p>
          <a:p>
            <a:pPr algn="ctr"/>
            <a:r>
              <a:rPr lang="en-US" sz="2000" dirty="0" smtClean="0">
                <a:solidFill>
                  <a:schemeClr val="bg1"/>
                </a:solidFill>
              </a:rPr>
              <a:t>No distractions – phone, blackberry</a:t>
            </a:r>
          </a:p>
          <a:p>
            <a:pPr algn="ctr"/>
            <a:r>
              <a:rPr lang="en-US" sz="2000" dirty="0" smtClean="0">
                <a:solidFill>
                  <a:schemeClr val="bg1"/>
                </a:solidFill>
              </a:rPr>
              <a:t>One meeting, no side conversations</a:t>
            </a:r>
          </a:p>
          <a:p>
            <a:pPr algn="ctr"/>
            <a:r>
              <a:rPr lang="en-US" sz="2000" dirty="0" smtClean="0">
                <a:solidFill>
                  <a:schemeClr val="bg1"/>
                </a:solidFill>
              </a:rPr>
              <a:t>Limit anecdotes</a:t>
            </a:r>
          </a:p>
          <a:p>
            <a:pPr algn="ctr"/>
            <a:r>
              <a:rPr lang="en-US" sz="2000" dirty="0" smtClean="0">
                <a:solidFill>
                  <a:schemeClr val="bg1"/>
                </a:solidFill>
              </a:rPr>
              <a:t>No blaming or </a:t>
            </a:r>
            <a:r>
              <a:rPr lang="en-US" sz="2000" dirty="0" err="1" smtClean="0">
                <a:solidFill>
                  <a:schemeClr val="bg1"/>
                </a:solidFill>
              </a:rPr>
              <a:t>cya</a:t>
            </a:r>
            <a:r>
              <a:rPr lang="en-US" sz="2000" dirty="0" smtClean="0">
                <a:solidFill>
                  <a:schemeClr val="bg1"/>
                </a:solidFill>
              </a:rPr>
              <a:t> </a:t>
            </a:r>
          </a:p>
          <a:p>
            <a:pPr algn="ctr"/>
            <a:r>
              <a:rPr lang="en-US" sz="2000" dirty="0" smtClean="0">
                <a:solidFill>
                  <a:schemeClr val="bg1"/>
                </a:solidFill>
              </a:rPr>
              <a:t>Be respectful </a:t>
            </a:r>
          </a:p>
          <a:p>
            <a:pPr algn="ctr"/>
            <a:r>
              <a:rPr lang="en-US" sz="2000" dirty="0" smtClean="0">
                <a:solidFill>
                  <a:schemeClr val="bg1"/>
                </a:solidFill>
              </a:rPr>
              <a:t>Be candid </a:t>
            </a:r>
          </a:p>
          <a:p>
            <a:pPr algn="ctr"/>
            <a:r>
              <a:rPr lang="en-US" sz="2000" dirty="0" smtClean="0">
                <a:solidFill>
                  <a:schemeClr val="bg1"/>
                </a:solidFill>
              </a:rPr>
              <a:t>Everyone gets a turn</a:t>
            </a:r>
          </a:p>
          <a:p>
            <a:pPr algn="ctr"/>
            <a:r>
              <a:rPr lang="en-US" sz="2000" dirty="0" smtClean="0">
                <a:solidFill>
                  <a:schemeClr val="bg1"/>
                </a:solidFill>
              </a:rPr>
              <a:t>Help clean up </a:t>
            </a:r>
            <a:endParaRPr lang="en-US" sz="2000" dirty="0">
              <a:solidFill>
                <a:schemeClr val="bg1"/>
              </a:solidFill>
            </a:endParaRPr>
          </a:p>
        </p:txBody>
      </p:sp>
      <p:sp>
        <p:nvSpPr>
          <p:cNvPr id="9" name="TextBox 8"/>
          <p:cNvSpPr txBox="1"/>
          <p:nvPr/>
        </p:nvSpPr>
        <p:spPr>
          <a:xfrm>
            <a:off x="3657600" y="2514600"/>
            <a:ext cx="3200400" cy="461665"/>
          </a:xfrm>
          <a:prstGeom prst="rect">
            <a:avLst/>
          </a:prstGeom>
          <a:noFill/>
        </p:spPr>
        <p:txBody>
          <a:bodyPr wrap="square" rtlCol="0">
            <a:spAutoFit/>
          </a:bodyPr>
          <a:lstStyle/>
          <a:p>
            <a:r>
              <a:rPr lang="en-US" sz="2400" dirty="0" smtClean="0">
                <a:solidFill>
                  <a:schemeClr val="bg1"/>
                </a:solidFill>
                <a:latin typeface="Lucida Handwriting" pitchFamily="66" charset="0"/>
              </a:rPr>
              <a:t>Ground Rules</a:t>
            </a:r>
            <a:endParaRPr lang="en-US" sz="2400" dirty="0">
              <a:solidFill>
                <a:schemeClr val="bg1"/>
              </a:solidFill>
              <a:latin typeface="Lucida Handwriting" pitchFamily="66" charset="0"/>
            </a:endParaRPr>
          </a:p>
        </p:txBody>
      </p:sp>
      <p:sp>
        <p:nvSpPr>
          <p:cNvPr id="10" name="Rectangular Callout 9"/>
          <p:cNvSpPr/>
          <p:nvPr/>
        </p:nvSpPr>
        <p:spPr>
          <a:xfrm flipH="1">
            <a:off x="304800" y="2362200"/>
            <a:ext cx="3200400" cy="1905000"/>
          </a:xfrm>
          <a:prstGeom prst="wedgeRectCallout">
            <a:avLst>
              <a:gd name="adj1" fmla="val -65226"/>
              <a:gd name="adj2" fmla="val 72659"/>
            </a:avLst>
          </a:prstGeom>
          <a:solidFill>
            <a:schemeClr val="bg1"/>
          </a:solidFill>
          <a:ln>
            <a:solidFill>
              <a:srgbClr val="8E0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solidFill>
                  <a:schemeClr val="tx1"/>
                </a:solidFill>
              </a:rPr>
              <a:t>Team </a:t>
            </a:r>
            <a:r>
              <a:rPr lang="en-US" sz="1800" b="1" dirty="0" err="1" smtClean="0">
                <a:solidFill>
                  <a:schemeClr val="tx1"/>
                </a:solidFill>
              </a:rPr>
              <a:t>vynamics</a:t>
            </a:r>
            <a:r>
              <a:rPr lang="en-US" sz="1800" b="1" dirty="0" smtClean="0">
                <a:solidFill>
                  <a:schemeClr val="tx1"/>
                </a:solidFill>
              </a:rPr>
              <a:t> </a:t>
            </a:r>
            <a:r>
              <a:rPr lang="en-US" sz="1800" dirty="0" smtClean="0">
                <a:solidFill>
                  <a:schemeClr val="tx1"/>
                </a:solidFill>
              </a:rPr>
              <a:t>–</a:t>
            </a:r>
            <a:r>
              <a:rPr lang="en-US" sz="1800" i="1" dirty="0" smtClean="0">
                <a:solidFill>
                  <a:schemeClr val="tx1"/>
                </a:solidFill>
              </a:rPr>
              <a:t> whereby two or three team members vie to dominate the meeting conversation </a:t>
            </a:r>
            <a:endParaRPr lang="en-US" sz="1800" i="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Doing is easy after all the planning.  </a:t>
            </a:r>
            <a:endParaRPr lang="en-US" dirty="0"/>
          </a:p>
        </p:txBody>
      </p:sp>
      <p:sp>
        <p:nvSpPr>
          <p:cNvPr id="4" name="Title 3"/>
          <p:cNvSpPr>
            <a:spLocks noGrp="1"/>
          </p:cNvSpPr>
          <p:nvPr>
            <p:ph type="ctrTitle"/>
          </p:nvPr>
        </p:nvSpPr>
        <p:spPr/>
        <p:txBody>
          <a:bodyPr>
            <a:normAutofit fontScale="90000"/>
          </a:bodyPr>
          <a:lstStyle/>
          <a:p>
            <a:r>
              <a:rPr lang="en-US" dirty="0" smtClean="0"/>
              <a:t>Doing</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71450" y="896938"/>
            <a:ext cx="8724900" cy="390525"/>
          </a:xfrm>
          <a:noFill/>
          <a:ln/>
        </p:spPr>
        <p:txBody>
          <a:bodyPr>
            <a:normAutofit fontScale="90000"/>
          </a:bodyPr>
          <a:lstStyle/>
          <a:p>
            <a:pPr algn="ctr"/>
            <a:r>
              <a:rPr lang="en-US" dirty="0"/>
              <a:t>Meeting Roles: </a:t>
            </a:r>
            <a:r>
              <a:rPr lang="en-US" dirty="0" smtClean="0"/>
              <a:t> </a:t>
            </a:r>
            <a:r>
              <a:rPr lang="en-US" dirty="0"/>
              <a:t>Leader</a:t>
            </a:r>
          </a:p>
        </p:txBody>
      </p:sp>
      <p:sp>
        <p:nvSpPr>
          <p:cNvPr id="14339" name="Rectangle 3"/>
          <p:cNvSpPr>
            <a:spLocks noGrp="1" noChangeArrowheads="1"/>
          </p:cNvSpPr>
          <p:nvPr>
            <p:ph sz="quarter" idx="1"/>
          </p:nvPr>
        </p:nvSpPr>
        <p:spPr>
          <a:xfrm>
            <a:off x="0" y="1600200"/>
            <a:ext cx="8896350" cy="5257799"/>
          </a:xfrm>
          <a:noFill/>
          <a:ln/>
        </p:spPr>
        <p:txBody>
          <a:bodyPr>
            <a:normAutofit fontScale="85000" lnSpcReduction="20000"/>
          </a:bodyPr>
          <a:lstStyle/>
          <a:p>
            <a:pPr lvl="1">
              <a:spcBef>
                <a:spcPct val="150000"/>
              </a:spcBef>
            </a:pPr>
            <a:r>
              <a:rPr lang="en-US" dirty="0"/>
              <a:t>“Owns” the </a:t>
            </a:r>
            <a:r>
              <a:rPr lang="en-US" dirty="0" smtClean="0"/>
              <a:t>meeting and sets </a:t>
            </a:r>
            <a:r>
              <a:rPr lang="en-US" dirty="0"/>
              <a:t>the </a:t>
            </a:r>
            <a:r>
              <a:rPr lang="en-US" dirty="0" smtClean="0"/>
              <a:t>objectives</a:t>
            </a:r>
          </a:p>
          <a:p>
            <a:pPr lvl="1">
              <a:spcBef>
                <a:spcPct val="150000"/>
              </a:spcBef>
            </a:pPr>
            <a:r>
              <a:rPr lang="en-US" dirty="0" smtClean="0"/>
              <a:t>Guides the content of the meeting (Are we meeting objectives?)</a:t>
            </a:r>
            <a:endParaRPr lang="en-US" dirty="0"/>
          </a:p>
          <a:p>
            <a:pPr lvl="1">
              <a:spcBef>
                <a:spcPct val="150000"/>
              </a:spcBef>
            </a:pPr>
            <a:r>
              <a:rPr lang="en-US" dirty="0"/>
              <a:t>Determines the </a:t>
            </a:r>
            <a:r>
              <a:rPr lang="en-US" dirty="0" smtClean="0"/>
              <a:t>participants and assigns roles</a:t>
            </a:r>
            <a:endParaRPr lang="en-US" dirty="0"/>
          </a:p>
          <a:p>
            <a:pPr lvl="1">
              <a:spcBef>
                <a:spcPct val="150000"/>
              </a:spcBef>
            </a:pPr>
            <a:r>
              <a:rPr lang="en-US" dirty="0" smtClean="0"/>
              <a:t>Develops the agenda</a:t>
            </a:r>
          </a:p>
          <a:p>
            <a:pPr lvl="1">
              <a:spcBef>
                <a:spcPct val="150000"/>
              </a:spcBef>
            </a:pPr>
            <a:r>
              <a:rPr lang="en-US" dirty="0" smtClean="0"/>
              <a:t>Provides </a:t>
            </a:r>
            <a:r>
              <a:rPr lang="en-US" dirty="0"/>
              <a:t>support, information, and resources</a:t>
            </a:r>
          </a:p>
          <a:p>
            <a:pPr lvl="1">
              <a:spcBef>
                <a:spcPct val="150000"/>
              </a:spcBef>
            </a:pPr>
            <a:r>
              <a:rPr lang="en-US" dirty="0"/>
              <a:t>Sets the </a:t>
            </a:r>
            <a:r>
              <a:rPr lang="en-US" dirty="0" smtClean="0"/>
              <a:t>tone, expectations, and direction</a:t>
            </a:r>
            <a:endParaRPr lang="en-US" dirty="0"/>
          </a:p>
          <a:p>
            <a:pPr lvl="1">
              <a:spcBef>
                <a:spcPct val="150000"/>
              </a:spcBef>
            </a:pPr>
            <a:r>
              <a:rPr lang="en-US" dirty="0"/>
              <a:t>Encourages </a:t>
            </a:r>
            <a:r>
              <a:rPr lang="en-US" dirty="0" smtClean="0"/>
              <a:t>creativity </a:t>
            </a:r>
            <a:endParaRPr lang="en-US" dirty="0"/>
          </a:p>
          <a:p>
            <a:pPr lvl="1">
              <a:spcBef>
                <a:spcPct val="150000"/>
              </a:spcBef>
            </a:pPr>
            <a:r>
              <a:rPr lang="en-US" dirty="0"/>
              <a:t>Makes </a:t>
            </a:r>
            <a:r>
              <a:rPr lang="en-US" dirty="0" smtClean="0"/>
              <a:t>decisions or determines how to make decisions</a:t>
            </a:r>
            <a:endParaRPr lang="en-US" dirty="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71450" y="896938"/>
            <a:ext cx="8724900" cy="390525"/>
          </a:xfrm>
          <a:noFill/>
          <a:ln/>
        </p:spPr>
        <p:txBody>
          <a:bodyPr>
            <a:normAutofit fontScale="90000"/>
          </a:bodyPr>
          <a:lstStyle/>
          <a:p>
            <a:pPr algn="ctr"/>
            <a:r>
              <a:rPr lang="en-US" dirty="0"/>
              <a:t>Meeting Roles:  Facilitator</a:t>
            </a:r>
          </a:p>
        </p:txBody>
      </p:sp>
      <p:sp>
        <p:nvSpPr>
          <p:cNvPr id="20483" name="Rectangle 3"/>
          <p:cNvSpPr>
            <a:spLocks noGrp="1" noChangeArrowheads="1"/>
          </p:cNvSpPr>
          <p:nvPr>
            <p:ph sz="quarter" idx="1"/>
          </p:nvPr>
        </p:nvSpPr>
        <p:spPr>
          <a:xfrm>
            <a:off x="171450" y="1565275"/>
            <a:ext cx="8972550" cy="5292725"/>
          </a:xfrm>
          <a:noFill/>
          <a:ln/>
        </p:spPr>
        <p:txBody>
          <a:bodyPr>
            <a:normAutofit fontScale="92500" lnSpcReduction="20000"/>
          </a:bodyPr>
          <a:lstStyle/>
          <a:p>
            <a:pPr lvl="1">
              <a:spcBef>
                <a:spcPct val="150000"/>
              </a:spcBef>
            </a:pPr>
            <a:r>
              <a:rPr lang="en-US" dirty="0"/>
              <a:t>Guides </a:t>
            </a:r>
            <a:r>
              <a:rPr lang="en-US" dirty="0" smtClean="0"/>
              <a:t>and monitors the process of the meeting (Is the meeting running well?)</a:t>
            </a:r>
            <a:endParaRPr lang="en-US" dirty="0"/>
          </a:p>
          <a:p>
            <a:pPr lvl="1">
              <a:spcBef>
                <a:spcPct val="150000"/>
              </a:spcBef>
            </a:pPr>
            <a:r>
              <a:rPr lang="en-US" dirty="0" smtClean="0"/>
              <a:t>Makes </a:t>
            </a:r>
            <a:r>
              <a:rPr lang="en-US" dirty="0"/>
              <a:t>it “safe” for everyone to participate</a:t>
            </a:r>
          </a:p>
          <a:p>
            <a:pPr lvl="1">
              <a:spcBef>
                <a:spcPct val="150000"/>
              </a:spcBef>
            </a:pPr>
            <a:r>
              <a:rPr lang="en-US" dirty="0" smtClean="0"/>
              <a:t>Monitors </a:t>
            </a:r>
            <a:r>
              <a:rPr lang="en-US" dirty="0"/>
              <a:t>time </a:t>
            </a:r>
            <a:r>
              <a:rPr lang="en-US" dirty="0" smtClean="0"/>
              <a:t>contract or uses time keeper</a:t>
            </a:r>
            <a:endParaRPr lang="en-US" dirty="0"/>
          </a:p>
          <a:p>
            <a:pPr lvl="1">
              <a:spcBef>
                <a:spcPct val="150000"/>
              </a:spcBef>
            </a:pPr>
            <a:r>
              <a:rPr lang="en-US" dirty="0"/>
              <a:t>Brings team back on-track when needed</a:t>
            </a:r>
          </a:p>
          <a:p>
            <a:pPr lvl="1">
              <a:spcBef>
                <a:spcPct val="150000"/>
              </a:spcBef>
            </a:pPr>
            <a:r>
              <a:rPr lang="en-US" dirty="0"/>
              <a:t>Helps headline and clarify ideas</a:t>
            </a:r>
          </a:p>
          <a:p>
            <a:pPr lvl="1">
              <a:spcBef>
                <a:spcPct val="150000"/>
              </a:spcBef>
            </a:pPr>
            <a:r>
              <a:rPr lang="en-US" dirty="0"/>
              <a:t>Aids team performance</a:t>
            </a:r>
          </a:p>
          <a:p>
            <a:pPr lvl="1">
              <a:spcBef>
                <a:spcPct val="150000"/>
              </a:spcBef>
            </a:pPr>
            <a:r>
              <a:rPr lang="en-US" dirty="0"/>
              <a:t>Provides feedback</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71450" y="896938"/>
            <a:ext cx="8724900" cy="390525"/>
          </a:xfrm>
          <a:noFill/>
          <a:ln/>
        </p:spPr>
        <p:txBody>
          <a:bodyPr>
            <a:normAutofit fontScale="90000"/>
          </a:bodyPr>
          <a:lstStyle/>
          <a:p>
            <a:pPr algn="ctr"/>
            <a:r>
              <a:rPr lang="en-US" dirty="0"/>
              <a:t>Meeting Roles:  </a:t>
            </a:r>
            <a:r>
              <a:rPr lang="en-US" dirty="0" smtClean="0"/>
              <a:t>Scribe</a:t>
            </a:r>
            <a:endParaRPr lang="en-US" dirty="0"/>
          </a:p>
        </p:txBody>
      </p:sp>
      <p:sp>
        <p:nvSpPr>
          <p:cNvPr id="20483" name="Rectangle 3"/>
          <p:cNvSpPr>
            <a:spLocks noGrp="1" noChangeArrowheads="1"/>
          </p:cNvSpPr>
          <p:nvPr>
            <p:ph sz="quarter" idx="1"/>
          </p:nvPr>
        </p:nvSpPr>
        <p:spPr>
          <a:xfrm>
            <a:off x="171450" y="1565275"/>
            <a:ext cx="8724900" cy="4924425"/>
          </a:xfrm>
          <a:noFill/>
          <a:ln/>
        </p:spPr>
        <p:txBody>
          <a:bodyPr>
            <a:normAutofit/>
          </a:bodyPr>
          <a:lstStyle/>
          <a:p>
            <a:pPr lvl="1">
              <a:spcBef>
                <a:spcPct val="150000"/>
              </a:spcBef>
              <a:buNone/>
            </a:pPr>
            <a:r>
              <a:rPr lang="en-US" dirty="0" smtClean="0"/>
              <a:t>Documents  everything noteworthy that occurs during the meeting, not just what was written on flipcharts:</a:t>
            </a:r>
          </a:p>
          <a:p>
            <a:pPr lvl="2">
              <a:spcBef>
                <a:spcPct val="150000"/>
              </a:spcBef>
            </a:pPr>
            <a:r>
              <a:rPr lang="en-US" dirty="0" smtClean="0"/>
              <a:t>Attendance, date, objectives</a:t>
            </a:r>
          </a:p>
          <a:p>
            <a:pPr lvl="2">
              <a:spcBef>
                <a:spcPct val="150000"/>
              </a:spcBef>
            </a:pPr>
            <a:r>
              <a:rPr lang="en-US" dirty="0" smtClean="0"/>
              <a:t>Ideas, discussion threads, parking lot items</a:t>
            </a:r>
            <a:endParaRPr lang="en-US" dirty="0"/>
          </a:p>
          <a:p>
            <a:pPr lvl="2">
              <a:spcBef>
                <a:spcPct val="150000"/>
              </a:spcBef>
            </a:pPr>
            <a:r>
              <a:rPr lang="en-US" dirty="0" smtClean="0"/>
              <a:t>Outcomes – decisions, next steps</a:t>
            </a:r>
            <a:endParaRPr lang="en-US" dirty="0"/>
          </a:p>
          <a:p>
            <a:pPr lvl="2">
              <a:spcBef>
                <a:spcPct val="150000"/>
              </a:spcBef>
            </a:pPr>
            <a:r>
              <a:rPr lang="en-US" dirty="0" smtClean="0"/>
              <a:t>What’s due for next meeting </a:t>
            </a:r>
            <a:endParaRPr lang="en-US" dirty="0"/>
          </a:p>
        </p:txBody>
      </p:sp>
      <p:sp>
        <p:nvSpPr>
          <p:cNvPr id="4" name="Rectangle 5"/>
          <p:cNvSpPr>
            <a:spLocks noChangeArrowheads="1"/>
          </p:cNvSpPr>
          <p:nvPr/>
        </p:nvSpPr>
        <p:spPr bwMode="auto">
          <a:xfrm>
            <a:off x="1447800" y="5858574"/>
            <a:ext cx="6343650" cy="466026"/>
          </a:xfrm>
          <a:prstGeom prst="rect">
            <a:avLst/>
          </a:prstGeom>
          <a:solidFill>
            <a:schemeClr val="bg1"/>
          </a:solidFill>
          <a:ln w="12700">
            <a:solidFill>
              <a:schemeClr val="tx1"/>
            </a:solidFill>
            <a:miter lim="800000"/>
            <a:headEnd/>
            <a:tailEnd/>
          </a:ln>
          <a:effectLst>
            <a:outerShdw dist="71842" dir="8100000" algn="ctr" rotWithShape="0">
              <a:schemeClr val="bg2"/>
            </a:outerShdw>
          </a:effectLst>
        </p:spPr>
        <p:txBody>
          <a:bodyPr wrap="square" lIns="57150" tIns="23813" rIns="57150" bIns="23813">
            <a:spAutoFit/>
          </a:bodyPr>
          <a:lstStyle/>
          <a:p>
            <a:pPr algn="ctr" defTabSz="831850">
              <a:lnSpc>
                <a:spcPct val="97000"/>
              </a:lnSpc>
            </a:pPr>
            <a:r>
              <a:rPr lang="en-US" sz="1400" b="1" i="1" dirty="0" smtClean="0">
                <a:solidFill>
                  <a:srgbClr val="000000"/>
                </a:solidFill>
              </a:rPr>
              <a:t>The  scribe ends up having the most power over the course of the meetings because what is documented is what gets enacted.  </a:t>
            </a:r>
            <a:endParaRPr lang="en-US" sz="1400" b="1" i="1" dirty="0">
              <a:solidFill>
                <a:srgbClr val="000000"/>
              </a:solidFill>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lIns="61913" rIns="61913"/>
          <a:lstStyle/>
          <a:p>
            <a:pPr defTabSz="904875"/>
            <a:r>
              <a:rPr lang="en-US"/>
              <a:t>Agenda</a:t>
            </a:r>
          </a:p>
        </p:txBody>
      </p:sp>
      <p:sp>
        <p:nvSpPr>
          <p:cNvPr id="5123" name="Rectangle 3"/>
          <p:cNvSpPr>
            <a:spLocks noGrp="1" noChangeArrowheads="1"/>
          </p:cNvSpPr>
          <p:nvPr>
            <p:ph sz="quarter" idx="1"/>
          </p:nvPr>
        </p:nvSpPr>
        <p:spPr>
          <a:xfrm>
            <a:off x="285750" y="1784350"/>
            <a:ext cx="8531225" cy="3184525"/>
          </a:xfrm>
          <a:noFill/>
          <a:ln/>
        </p:spPr>
        <p:txBody>
          <a:bodyPr>
            <a:normAutofit fontScale="92500" lnSpcReduction="20000"/>
          </a:bodyPr>
          <a:lstStyle/>
          <a:p>
            <a:pPr marL="342900" indent="-342900">
              <a:spcBef>
                <a:spcPct val="231000"/>
              </a:spcBef>
              <a:buFontTx/>
              <a:buChar char="•"/>
            </a:pPr>
            <a:r>
              <a:rPr lang="en-US"/>
              <a:t>The importance of effective meetings</a:t>
            </a:r>
          </a:p>
          <a:p>
            <a:pPr marL="342900" indent="-342900">
              <a:spcBef>
                <a:spcPct val="150000"/>
              </a:spcBef>
              <a:buFontTx/>
              <a:buChar char="•"/>
            </a:pPr>
            <a:r>
              <a:rPr lang="en-US"/>
              <a:t>The effective-meeting process:</a:t>
            </a:r>
          </a:p>
          <a:p>
            <a:pPr marL="690563" lvl="1">
              <a:spcBef>
                <a:spcPct val="71000"/>
              </a:spcBef>
              <a:buFontTx/>
              <a:buChar char="–"/>
            </a:pPr>
            <a:r>
              <a:rPr lang="en-US" sz="1600"/>
              <a:t>Before meetings (Plan)</a:t>
            </a:r>
          </a:p>
          <a:p>
            <a:pPr marL="690563" lvl="1">
              <a:spcBef>
                <a:spcPct val="71000"/>
              </a:spcBef>
              <a:buFontTx/>
              <a:buChar char="–"/>
            </a:pPr>
            <a:r>
              <a:rPr lang="en-US" sz="1600"/>
              <a:t>During meetings (Do)</a:t>
            </a:r>
          </a:p>
          <a:p>
            <a:pPr marL="690563" lvl="1">
              <a:spcBef>
                <a:spcPct val="71000"/>
              </a:spcBef>
              <a:buFontTx/>
              <a:buChar char="–"/>
            </a:pPr>
            <a:r>
              <a:rPr lang="en-US" sz="1600"/>
              <a:t>After meetings (Review)</a:t>
            </a:r>
          </a:p>
          <a:p>
            <a:pPr marL="342900" indent="-342900">
              <a:spcBef>
                <a:spcPct val="150000"/>
              </a:spcBef>
              <a:buFontTx/>
              <a:buChar char="•"/>
            </a:pPr>
            <a:r>
              <a:rPr lang="en-US"/>
              <a:t>A checklist to review meeting effectiveness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71450" y="896938"/>
            <a:ext cx="8724900" cy="390525"/>
          </a:xfrm>
          <a:noFill/>
          <a:ln/>
        </p:spPr>
        <p:txBody>
          <a:bodyPr>
            <a:normAutofit fontScale="90000"/>
          </a:bodyPr>
          <a:lstStyle/>
          <a:p>
            <a:pPr algn="ctr"/>
            <a:r>
              <a:rPr lang="en-US" dirty="0"/>
              <a:t>Meeting Roles:  </a:t>
            </a:r>
            <a:r>
              <a:rPr lang="en-US" dirty="0" smtClean="0"/>
              <a:t>Time Keeper</a:t>
            </a:r>
            <a:endParaRPr lang="en-US" dirty="0"/>
          </a:p>
        </p:txBody>
      </p:sp>
      <p:sp>
        <p:nvSpPr>
          <p:cNvPr id="20483" name="Rectangle 3"/>
          <p:cNvSpPr>
            <a:spLocks noGrp="1" noChangeArrowheads="1"/>
          </p:cNvSpPr>
          <p:nvPr>
            <p:ph sz="quarter" idx="1"/>
          </p:nvPr>
        </p:nvSpPr>
        <p:spPr>
          <a:xfrm>
            <a:off x="171450" y="1565275"/>
            <a:ext cx="8724900" cy="4924425"/>
          </a:xfrm>
          <a:noFill/>
          <a:ln/>
        </p:spPr>
        <p:txBody>
          <a:bodyPr>
            <a:normAutofit/>
          </a:bodyPr>
          <a:lstStyle/>
          <a:p>
            <a:pPr lvl="1">
              <a:spcBef>
                <a:spcPct val="150000"/>
              </a:spcBef>
            </a:pPr>
            <a:r>
              <a:rPr lang="en-US" dirty="0" smtClean="0"/>
              <a:t>Monitors </a:t>
            </a:r>
            <a:r>
              <a:rPr lang="en-US" dirty="0"/>
              <a:t>time contract</a:t>
            </a:r>
          </a:p>
          <a:p>
            <a:pPr lvl="1">
              <a:spcBef>
                <a:spcPct val="150000"/>
              </a:spcBef>
            </a:pPr>
            <a:r>
              <a:rPr lang="en-US" dirty="0"/>
              <a:t>Brings team back on-track when </a:t>
            </a:r>
            <a:r>
              <a:rPr lang="en-US" dirty="0" smtClean="0"/>
              <a:t>needed</a:t>
            </a:r>
            <a:endParaRPr lang="en-US" dirty="0"/>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71450" y="896938"/>
            <a:ext cx="8724900" cy="390525"/>
          </a:xfrm>
          <a:noFill/>
          <a:ln/>
        </p:spPr>
        <p:txBody>
          <a:bodyPr>
            <a:normAutofit fontScale="90000"/>
          </a:bodyPr>
          <a:lstStyle/>
          <a:p>
            <a:pPr algn="ctr"/>
            <a:r>
              <a:rPr lang="en-US" dirty="0"/>
              <a:t>Meeting Roles:  </a:t>
            </a:r>
            <a:r>
              <a:rPr lang="en-US" dirty="0" smtClean="0"/>
              <a:t>Resource</a:t>
            </a:r>
            <a:endParaRPr lang="en-US" dirty="0"/>
          </a:p>
        </p:txBody>
      </p:sp>
      <p:sp>
        <p:nvSpPr>
          <p:cNvPr id="18435" name="Rectangle 3"/>
          <p:cNvSpPr>
            <a:spLocks noGrp="1" noChangeArrowheads="1"/>
          </p:cNvSpPr>
          <p:nvPr>
            <p:ph sz="quarter" idx="1"/>
          </p:nvPr>
        </p:nvSpPr>
        <p:spPr>
          <a:xfrm>
            <a:off x="171450" y="1965325"/>
            <a:ext cx="8724900" cy="4435475"/>
          </a:xfrm>
          <a:noFill/>
          <a:ln/>
        </p:spPr>
        <p:txBody>
          <a:bodyPr>
            <a:normAutofit fontScale="77500" lnSpcReduction="20000"/>
          </a:bodyPr>
          <a:lstStyle/>
          <a:p>
            <a:pPr lvl="1">
              <a:spcBef>
                <a:spcPct val="200000"/>
              </a:spcBef>
            </a:pPr>
            <a:r>
              <a:rPr lang="en-US" dirty="0"/>
              <a:t>Generates ideas and recommendations</a:t>
            </a:r>
          </a:p>
          <a:p>
            <a:pPr lvl="1">
              <a:spcBef>
                <a:spcPct val="200000"/>
              </a:spcBef>
            </a:pPr>
            <a:r>
              <a:rPr lang="en-US" dirty="0"/>
              <a:t>Adheres to the agenda</a:t>
            </a:r>
          </a:p>
          <a:p>
            <a:pPr lvl="1">
              <a:spcBef>
                <a:spcPct val="200000"/>
              </a:spcBef>
            </a:pPr>
            <a:r>
              <a:rPr lang="en-US" dirty="0"/>
              <a:t>Practices good meeting </a:t>
            </a:r>
            <a:r>
              <a:rPr lang="en-US" dirty="0" smtClean="0"/>
              <a:t>behaviors</a:t>
            </a:r>
          </a:p>
          <a:p>
            <a:pPr lvl="1">
              <a:spcBef>
                <a:spcPct val="200000"/>
              </a:spcBef>
            </a:pPr>
            <a:r>
              <a:rPr lang="en-US" dirty="0" smtClean="0"/>
              <a:t>Enforces ground rules</a:t>
            </a:r>
            <a:endParaRPr lang="en-US" dirty="0"/>
          </a:p>
          <a:p>
            <a:pPr lvl="1">
              <a:spcBef>
                <a:spcPct val="200000"/>
              </a:spcBef>
            </a:pPr>
            <a:r>
              <a:rPr lang="en-US" dirty="0"/>
              <a:t>Completes assigned tasks</a:t>
            </a:r>
          </a:p>
          <a:p>
            <a:pPr lvl="1">
              <a:spcBef>
                <a:spcPct val="200000"/>
              </a:spcBef>
            </a:pPr>
            <a:r>
              <a:rPr lang="en-US" dirty="0"/>
              <a:t>Participates actively</a:t>
            </a:r>
          </a:p>
        </p:txBody>
      </p:sp>
      <p:sp>
        <p:nvSpPr>
          <p:cNvPr id="4" name="Rectangular Callout 3"/>
          <p:cNvSpPr/>
          <p:nvPr/>
        </p:nvSpPr>
        <p:spPr>
          <a:xfrm>
            <a:off x="5715000" y="2209800"/>
            <a:ext cx="2971800" cy="1828800"/>
          </a:xfrm>
          <a:prstGeom prst="wedgeRectCallout">
            <a:avLst>
              <a:gd name="adj1" fmla="val -88996"/>
              <a:gd name="adj2" fmla="val 90476"/>
            </a:avLst>
          </a:prstGeom>
          <a:solidFill>
            <a:schemeClr val="bg1"/>
          </a:solidFill>
          <a:ln>
            <a:solidFill>
              <a:srgbClr val="8E0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solidFill>
                  <a:schemeClr val="tx1"/>
                </a:solidFill>
              </a:rPr>
              <a:t>Giving everyone a specific role gives them more of a reason to attend and makes your meeting more effective.  Consider assigning hats. </a:t>
            </a:r>
            <a:endParaRPr lang="en-US" sz="1800" dirty="0">
              <a:solidFill>
                <a:schemeClr val="tx1"/>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 </a:t>
            </a:r>
            <a:r>
              <a:rPr lang="en-US" dirty="0" err="1" smtClean="0"/>
              <a:t>Bono’s</a:t>
            </a:r>
            <a:r>
              <a:rPr lang="en-US" dirty="0" smtClean="0"/>
              <a:t> Six Thinking Hats</a:t>
            </a:r>
            <a:r>
              <a:rPr lang="en-US" b="1" dirty="0" smtClean="0"/>
              <a:t> </a:t>
            </a:r>
            <a:endParaRPr lang="en-US" dirty="0"/>
          </a:p>
        </p:txBody>
      </p:sp>
      <p:sp>
        <p:nvSpPr>
          <p:cNvPr id="3" name="Content Placeholder 2"/>
          <p:cNvSpPr>
            <a:spLocks noGrp="1"/>
          </p:cNvSpPr>
          <p:nvPr>
            <p:ph sz="quarter" idx="1"/>
          </p:nvPr>
        </p:nvSpPr>
        <p:spPr>
          <a:xfrm>
            <a:off x="1447800" y="1600200"/>
            <a:ext cx="7391400" cy="5029200"/>
          </a:xfrm>
        </p:spPr>
        <p:txBody>
          <a:bodyPr>
            <a:normAutofit fontScale="85000" lnSpcReduction="20000"/>
          </a:bodyPr>
          <a:lstStyle/>
          <a:p>
            <a:pPr>
              <a:buNone/>
            </a:pPr>
            <a:r>
              <a:rPr lang="en-US" b="1" dirty="0" smtClean="0"/>
              <a:t>The White Hat</a:t>
            </a:r>
          </a:p>
          <a:p>
            <a:pPr>
              <a:buNone/>
            </a:pPr>
            <a:r>
              <a:rPr lang="en-US" dirty="0" smtClean="0"/>
              <a:t>	The White Hat calls for information known or needed.</a:t>
            </a:r>
          </a:p>
          <a:p>
            <a:pPr>
              <a:buNone/>
            </a:pPr>
            <a:r>
              <a:rPr lang="en-US" b="1" dirty="0" smtClean="0"/>
              <a:t>The Red Hat</a:t>
            </a:r>
          </a:p>
          <a:p>
            <a:pPr>
              <a:buNone/>
            </a:pPr>
            <a:r>
              <a:rPr lang="en-US" dirty="0" smtClean="0"/>
              <a:t>	The Red Hat signifies feelings, hunches and intuition. </a:t>
            </a:r>
          </a:p>
          <a:p>
            <a:pPr>
              <a:buNone/>
            </a:pPr>
            <a:r>
              <a:rPr lang="en-US" b="1" dirty="0" smtClean="0"/>
              <a:t>The Black Hat</a:t>
            </a:r>
          </a:p>
          <a:p>
            <a:pPr>
              <a:buNone/>
            </a:pPr>
            <a:r>
              <a:rPr lang="en-US" dirty="0" smtClean="0"/>
              <a:t>	The Black Hat is judgment -- the devil's advocate or why something may not work. </a:t>
            </a:r>
          </a:p>
          <a:p>
            <a:pPr>
              <a:buNone/>
            </a:pPr>
            <a:r>
              <a:rPr lang="en-US" b="1" dirty="0" smtClean="0"/>
              <a:t>The Yellow Hat</a:t>
            </a:r>
          </a:p>
          <a:p>
            <a:pPr>
              <a:buNone/>
            </a:pPr>
            <a:r>
              <a:rPr lang="en-US" dirty="0" smtClean="0"/>
              <a:t>	The Yellow Hat symbolizes brightness and optimism and how things could work. </a:t>
            </a:r>
          </a:p>
          <a:p>
            <a:pPr>
              <a:buNone/>
            </a:pPr>
            <a:r>
              <a:rPr lang="en-US" b="1" dirty="0" smtClean="0"/>
              <a:t>The Green Hat</a:t>
            </a:r>
          </a:p>
          <a:p>
            <a:pPr>
              <a:buNone/>
            </a:pPr>
            <a:r>
              <a:rPr lang="en-US" dirty="0" smtClean="0"/>
              <a:t>	The Green Hat focuses on creativity: the possibilities, alternatives and new ideas. </a:t>
            </a:r>
          </a:p>
          <a:p>
            <a:pPr>
              <a:buNone/>
            </a:pPr>
            <a:r>
              <a:rPr lang="en-US" b="1" dirty="0" smtClean="0"/>
              <a:t>The Blue Hat</a:t>
            </a:r>
          </a:p>
          <a:p>
            <a:pPr>
              <a:buNone/>
            </a:pPr>
            <a:r>
              <a:rPr lang="en-US" dirty="0" smtClean="0"/>
              <a:t>	The Blue Hat is used to manage the thinking process.</a:t>
            </a:r>
            <a:endParaRPr lang="en-US" dirty="0"/>
          </a:p>
        </p:txBody>
      </p:sp>
      <p:pic>
        <p:nvPicPr>
          <p:cNvPr id="4" name="Picture 3" descr="White_hat_WBK.jpg"/>
          <p:cNvPicPr>
            <a:picLocks noChangeAspect="1"/>
          </p:cNvPicPr>
          <p:nvPr/>
        </p:nvPicPr>
        <p:blipFill>
          <a:blip r:embed="rId2" cstate="print"/>
          <a:stretch>
            <a:fillRect/>
          </a:stretch>
        </p:blipFill>
        <p:spPr>
          <a:xfrm>
            <a:off x="381000" y="1295400"/>
            <a:ext cx="990600" cy="983996"/>
          </a:xfrm>
          <a:prstGeom prst="rect">
            <a:avLst/>
          </a:prstGeom>
        </p:spPr>
      </p:pic>
      <p:pic>
        <p:nvPicPr>
          <p:cNvPr id="5" name="Picture 4" descr="Red_hat_WBK.jpg"/>
          <p:cNvPicPr>
            <a:picLocks noChangeAspect="1"/>
          </p:cNvPicPr>
          <p:nvPr/>
        </p:nvPicPr>
        <p:blipFill>
          <a:blip r:embed="rId3" cstate="print"/>
          <a:stretch>
            <a:fillRect/>
          </a:stretch>
        </p:blipFill>
        <p:spPr>
          <a:xfrm>
            <a:off x="381000" y="2133600"/>
            <a:ext cx="990600" cy="983996"/>
          </a:xfrm>
          <a:prstGeom prst="rect">
            <a:avLst/>
          </a:prstGeom>
        </p:spPr>
      </p:pic>
      <p:pic>
        <p:nvPicPr>
          <p:cNvPr id="6" name="Picture 5" descr="Black_hat_WBK.jpg"/>
          <p:cNvPicPr>
            <a:picLocks noChangeAspect="1"/>
          </p:cNvPicPr>
          <p:nvPr/>
        </p:nvPicPr>
        <p:blipFill>
          <a:blip r:embed="rId4" cstate="print"/>
          <a:stretch>
            <a:fillRect/>
          </a:stretch>
        </p:blipFill>
        <p:spPr>
          <a:xfrm>
            <a:off x="381000" y="2978404"/>
            <a:ext cx="990600" cy="983996"/>
          </a:xfrm>
          <a:prstGeom prst="rect">
            <a:avLst/>
          </a:prstGeom>
        </p:spPr>
      </p:pic>
      <p:pic>
        <p:nvPicPr>
          <p:cNvPr id="7" name="Picture 6" descr="Yellow_hat_WBK.jpg"/>
          <p:cNvPicPr>
            <a:picLocks noChangeAspect="1"/>
          </p:cNvPicPr>
          <p:nvPr/>
        </p:nvPicPr>
        <p:blipFill>
          <a:blip r:embed="rId5" cstate="print"/>
          <a:stretch>
            <a:fillRect/>
          </a:stretch>
        </p:blipFill>
        <p:spPr>
          <a:xfrm>
            <a:off x="381000" y="3816604"/>
            <a:ext cx="990600" cy="983996"/>
          </a:xfrm>
          <a:prstGeom prst="rect">
            <a:avLst/>
          </a:prstGeom>
        </p:spPr>
      </p:pic>
      <p:pic>
        <p:nvPicPr>
          <p:cNvPr id="8" name="Picture 7" descr="Green_hat_WBK.jpg"/>
          <p:cNvPicPr>
            <a:picLocks noChangeAspect="1"/>
          </p:cNvPicPr>
          <p:nvPr/>
        </p:nvPicPr>
        <p:blipFill>
          <a:blip r:embed="rId6" cstate="print"/>
          <a:stretch>
            <a:fillRect/>
          </a:stretch>
        </p:blipFill>
        <p:spPr>
          <a:xfrm>
            <a:off x="381000" y="4655312"/>
            <a:ext cx="990600" cy="983996"/>
          </a:xfrm>
          <a:prstGeom prst="rect">
            <a:avLst/>
          </a:prstGeom>
        </p:spPr>
      </p:pic>
      <p:pic>
        <p:nvPicPr>
          <p:cNvPr id="9" name="Picture 8" descr="Blue_hat_WBK.jpg"/>
          <p:cNvPicPr>
            <a:picLocks noChangeAspect="1"/>
          </p:cNvPicPr>
          <p:nvPr/>
        </p:nvPicPr>
        <p:blipFill>
          <a:blip r:embed="rId7" cstate="print"/>
          <a:stretch>
            <a:fillRect/>
          </a:stretch>
        </p:blipFill>
        <p:spPr>
          <a:xfrm>
            <a:off x="381001" y="5486400"/>
            <a:ext cx="997248" cy="9906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rrowheads="1"/>
          </p:cNvPicPr>
          <p:nvPr/>
        </p:nvPicPr>
        <p:blipFill>
          <a:blip r:embed="rId2" cstate="print"/>
          <a:srcRect/>
          <a:stretch>
            <a:fillRect/>
          </a:stretch>
        </p:blipFill>
        <p:spPr bwMode="auto">
          <a:xfrm>
            <a:off x="4835525" y="2870200"/>
            <a:ext cx="3970338" cy="2049463"/>
          </a:xfrm>
          <a:prstGeom prst="rect">
            <a:avLst/>
          </a:prstGeom>
          <a:noFill/>
          <a:ln w="12700">
            <a:noFill/>
            <a:miter lim="800000"/>
            <a:headEnd/>
            <a:tailEnd/>
          </a:ln>
          <a:effectLst/>
        </p:spPr>
      </p:pic>
      <p:sp>
        <p:nvSpPr>
          <p:cNvPr id="20483" name="Rectangle 3"/>
          <p:cNvSpPr>
            <a:spLocks noGrp="1" noChangeArrowheads="1"/>
          </p:cNvSpPr>
          <p:nvPr>
            <p:ph type="title"/>
          </p:nvPr>
        </p:nvSpPr>
        <p:spPr>
          <a:noFill/>
          <a:ln/>
        </p:spPr>
        <p:txBody>
          <a:bodyPr lIns="61913" rIns="61913"/>
          <a:lstStyle/>
          <a:p>
            <a:pPr algn="ctr" defTabSz="904875"/>
            <a:r>
              <a:rPr lang="en-US" dirty="0" smtClean="0"/>
              <a:t>Running </a:t>
            </a:r>
            <a:r>
              <a:rPr lang="en-US" dirty="0"/>
              <a:t>the Meeting </a:t>
            </a:r>
          </a:p>
        </p:txBody>
      </p:sp>
      <p:sp>
        <p:nvSpPr>
          <p:cNvPr id="20484" name="Rectangle 4"/>
          <p:cNvSpPr>
            <a:spLocks noGrp="1" noChangeArrowheads="1"/>
          </p:cNvSpPr>
          <p:nvPr>
            <p:ph sz="quarter" idx="1"/>
          </p:nvPr>
        </p:nvSpPr>
        <p:spPr>
          <a:xfrm>
            <a:off x="320674" y="1704974"/>
            <a:ext cx="4708526" cy="4924426"/>
          </a:xfrm>
          <a:noFill/>
          <a:ln/>
        </p:spPr>
        <p:txBody>
          <a:bodyPr>
            <a:normAutofit lnSpcReduction="10000"/>
          </a:bodyPr>
          <a:lstStyle/>
          <a:p>
            <a:pPr marL="342900" indent="-342900">
              <a:spcBef>
                <a:spcPct val="100000"/>
              </a:spcBef>
              <a:buFontTx/>
              <a:buChar char="•"/>
            </a:pPr>
            <a:r>
              <a:rPr lang="en-US" sz="1600" dirty="0" smtClean="0"/>
              <a:t>Allow time for chit chat </a:t>
            </a:r>
          </a:p>
          <a:p>
            <a:pPr marL="342900" indent="-342900">
              <a:spcBef>
                <a:spcPct val="100000"/>
              </a:spcBef>
              <a:buFontTx/>
              <a:buChar char="•"/>
            </a:pPr>
            <a:r>
              <a:rPr lang="en-US" sz="1600" dirty="0" smtClean="0"/>
              <a:t>Review </a:t>
            </a:r>
            <a:r>
              <a:rPr lang="en-US" sz="1600" dirty="0"/>
              <a:t>the agenda</a:t>
            </a:r>
          </a:p>
          <a:p>
            <a:pPr marL="342900" indent="-342900">
              <a:spcBef>
                <a:spcPct val="100000"/>
              </a:spcBef>
              <a:buFontTx/>
              <a:buChar char="•"/>
            </a:pPr>
            <a:r>
              <a:rPr lang="en-US" sz="1600" dirty="0" smtClean="0"/>
              <a:t>Remind team of  </a:t>
            </a:r>
            <a:r>
              <a:rPr lang="en-US" sz="1600" dirty="0"/>
              <a:t>the ground </a:t>
            </a:r>
            <a:r>
              <a:rPr lang="en-US" sz="1600" dirty="0" smtClean="0"/>
              <a:t>rules</a:t>
            </a:r>
          </a:p>
          <a:p>
            <a:pPr marL="342900" indent="-342900">
              <a:spcBef>
                <a:spcPct val="100000"/>
              </a:spcBef>
              <a:buFontTx/>
              <a:buChar char="•"/>
            </a:pPr>
            <a:r>
              <a:rPr lang="en-US" sz="1600" dirty="0" smtClean="0"/>
              <a:t>Remind team of  assigned roles</a:t>
            </a:r>
            <a:endParaRPr lang="en-US" sz="1600" dirty="0"/>
          </a:p>
          <a:p>
            <a:pPr marL="342900" indent="-342900">
              <a:spcBef>
                <a:spcPct val="100000"/>
              </a:spcBef>
              <a:buFontTx/>
              <a:buChar char="•"/>
            </a:pPr>
            <a:r>
              <a:rPr lang="en-US" sz="1600" dirty="0"/>
              <a:t>Record open ideas and issues in “parking lot” to be addressed later</a:t>
            </a:r>
          </a:p>
          <a:p>
            <a:pPr marL="342900" indent="-342900">
              <a:spcBef>
                <a:spcPct val="100000"/>
              </a:spcBef>
              <a:buFontTx/>
              <a:buChar char="•"/>
            </a:pPr>
            <a:r>
              <a:rPr lang="en-US" sz="1600" dirty="0"/>
              <a:t>Help participants turn ideas, issues, and </a:t>
            </a:r>
            <a:r>
              <a:rPr lang="en-US" sz="1600" dirty="0" smtClean="0"/>
              <a:t>concerns </a:t>
            </a:r>
            <a:r>
              <a:rPr lang="en-US" sz="1600" dirty="0"/>
              <a:t>into action plans/next steps</a:t>
            </a:r>
          </a:p>
          <a:p>
            <a:pPr marL="342900" indent="-342900">
              <a:spcBef>
                <a:spcPct val="100000"/>
              </a:spcBef>
            </a:pPr>
            <a:r>
              <a:rPr lang="en-US" sz="1600" dirty="0" smtClean="0"/>
              <a:t>Manage </a:t>
            </a:r>
            <a:r>
              <a:rPr lang="en-US" sz="1600" dirty="0"/>
              <a:t>the </a:t>
            </a:r>
            <a:r>
              <a:rPr lang="en-US" sz="1600" dirty="0" smtClean="0"/>
              <a:t>agenda and the time</a:t>
            </a:r>
            <a:endParaRPr lang="en-US" sz="1600" dirty="0"/>
          </a:p>
          <a:p>
            <a:pPr marL="342900" indent="-342900">
              <a:spcBef>
                <a:spcPct val="100000"/>
              </a:spcBef>
              <a:buFontTx/>
              <a:buChar char="•"/>
            </a:pPr>
            <a:r>
              <a:rPr lang="en-US" sz="1600" dirty="0"/>
              <a:t>Record next </a:t>
            </a:r>
            <a:r>
              <a:rPr lang="en-US" sz="1600" dirty="0" smtClean="0"/>
              <a:t>steps and decisions</a:t>
            </a:r>
          </a:p>
          <a:p>
            <a:pPr marL="342900" indent="-342900">
              <a:spcBef>
                <a:spcPct val="100000"/>
              </a:spcBef>
              <a:buFontTx/>
              <a:buChar char="•"/>
            </a:pPr>
            <a:r>
              <a:rPr lang="en-US" sz="1600" dirty="0" smtClean="0"/>
              <a:t>Summarize the meeting  results</a:t>
            </a:r>
          </a:p>
          <a:p>
            <a:pPr marL="342900" indent="-342900">
              <a:spcBef>
                <a:spcPct val="100000"/>
              </a:spcBef>
              <a:buFontTx/>
              <a:buChar char="•"/>
            </a:pPr>
            <a:r>
              <a:rPr lang="en-US" sz="1600" dirty="0" smtClean="0"/>
              <a:t>Evaluate the meeting  before  leaving</a:t>
            </a:r>
            <a:endParaRPr lang="en-US" sz="16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627063" y="1543050"/>
            <a:ext cx="7924800" cy="368300"/>
          </a:xfrm>
          <a:prstGeom prst="rect">
            <a:avLst/>
          </a:prstGeom>
          <a:solidFill>
            <a:schemeClr val="tx1"/>
          </a:solidFill>
          <a:ln w="12700">
            <a:solidFill>
              <a:schemeClr val="tx1"/>
            </a:solidFill>
            <a:miter lim="800000"/>
            <a:headEnd/>
            <a:tailEnd/>
          </a:ln>
          <a:effectLst>
            <a:outerShdw dist="53882" dir="2700000" algn="ctr" rotWithShape="0">
              <a:schemeClr val="bg2"/>
            </a:outerShdw>
          </a:effectLst>
        </p:spPr>
        <p:txBody>
          <a:bodyPr wrap="none" anchor="ctr"/>
          <a:lstStyle/>
          <a:p>
            <a:endParaRPr lang="en-US"/>
          </a:p>
        </p:txBody>
      </p:sp>
      <p:sp>
        <p:nvSpPr>
          <p:cNvPr id="22531" name="Rectangle 3"/>
          <p:cNvSpPr>
            <a:spLocks noChangeArrowheads="1"/>
          </p:cNvSpPr>
          <p:nvPr/>
        </p:nvSpPr>
        <p:spPr bwMode="auto">
          <a:xfrm>
            <a:off x="627063" y="1924050"/>
            <a:ext cx="7924800" cy="4457700"/>
          </a:xfrm>
          <a:prstGeom prst="rect">
            <a:avLst/>
          </a:prstGeom>
          <a:solidFill>
            <a:schemeClr val="bg1"/>
          </a:solidFill>
          <a:ln w="12700">
            <a:solidFill>
              <a:schemeClr val="tx1"/>
            </a:solidFill>
            <a:miter lim="800000"/>
            <a:headEnd/>
            <a:tailEnd/>
          </a:ln>
          <a:effectLst>
            <a:outerShdw dist="53882" dir="2700000" algn="ctr" rotWithShape="0">
              <a:schemeClr val="bg2"/>
            </a:outerShdw>
          </a:effectLst>
        </p:spPr>
        <p:txBody>
          <a:bodyPr wrap="none" anchor="ctr"/>
          <a:lstStyle/>
          <a:p>
            <a:endParaRPr lang="en-US"/>
          </a:p>
        </p:txBody>
      </p:sp>
      <p:sp>
        <p:nvSpPr>
          <p:cNvPr id="22532" name="Rectangle 4"/>
          <p:cNvSpPr>
            <a:spLocks noChangeArrowheads="1"/>
          </p:cNvSpPr>
          <p:nvPr/>
        </p:nvSpPr>
        <p:spPr bwMode="auto">
          <a:xfrm>
            <a:off x="606425" y="1570038"/>
            <a:ext cx="7962900" cy="336550"/>
          </a:xfrm>
          <a:prstGeom prst="rect">
            <a:avLst/>
          </a:prstGeom>
          <a:noFill/>
          <a:ln w="12700">
            <a:noFill/>
            <a:miter lim="800000"/>
            <a:headEnd/>
            <a:tailEnd/>
          </a:ln>
          <a:effectLst>
            <a:outerShdw dist="17961" dir="2700000" algn="ctr" rotWithShape="0">
              <a:schemeClr val="bg1"/>
            </a:outerShdw>
          </a:effectLst>
        </p:spPr>
        <p:txBody>
          <a:bodyPr lIns="90488" tIns="44450" rIns="90488" bIns="44450">
            <a:spAutoFit/>
          </a:bodyPr>
          <a:lstStyle/>
          <a:p>
            <a:pPr algn="ctr">
              <a:lnSpc>
                <a:spcPct val="90000"/>
              </a:lnSpc>
            </a:pPr>
            <a:r>
              <a:rPr lang="en-US" sz="1800" b="1" i="1">
                <a:solidFill>
                  <a:schemeClr val="bg1"/>
                </a:solidFill>
                <a:effectLst>
                  <a:outerShdw blurRad="38100" dist="38100" dir="2700000" algn="tl">
                    <a:srgbClr val="C0C0C0"/>
                  </a:outerShdw>
                </a:effectLst>
              </a:rPr>
              <a:t>Meeting Do’s</a:t>
            </a:r>
          </a:p>
        </p:txBody>
      </p:sp>
      <p:sp>
        <p:nvSpPr>
          <p:cNvPr id="22533" name="Rectangle 5"/>
          <p:cNvSpPr>
            <a:spLocks noGrp="1" noChangeArrowheads="1"/>
          </p:cNvSpPr>
          <p:nvPr>
            <p:ph type="title"/>
          </p:nvPr>
        </p:nvSpPr>
        <p:spPr>
          <a:noFill/>
          <a:ln/>
        </p:spPr>
        <p:txBody>
          <a:bodyPr lIns="61913" rIns="61913">
            <a:normAutofit fontScale="90000"/>
          </a:bodyPr>
          <a:lstStyle/>
          <a:p>
            <a:pPr algn="ctr" defTabSz="904875"/>
            <a:r>
              <a:rPr lang="en-US" dirty="0" smtClean="0"/>
              <a:t>Tips for Improving </a:t>
            </a:r>
            <a:r>
              <a:rPr lang="en-US" dirty="0"/>
              <a:t>Meeting Effectiveness</a:t>
            </a:r>
          </a:p>
        </p:txBody>
      </p:sp>
      <p:sp>
        <p:nvSpPr>
          <p:cNvPr id="22534" name="Rectangle 6"/>
          <p:cNvSpPr>
            <a:spLocks noGrp="1" noChangeArrowheads="1"/>
          </p:cNvSpPr>
          <p:nvPr>
            <p:ph sz="quarter" idx="1"/>
          </p:nvPr>
        </p:nvSpPr>
        <p:spPr>
          <a:xfrm>
            <a:off x="712788" y="2252663"/>
            <a:ext cx="3859212" cy="4260850"/>
          </a:xfrm>
          <a:noFill/>
          <a:ln/>
        </p:spPr>
        <p:txBody>
          <a:bodyPr>
            <a:normAutofit fontScale="77500" lnSpcReduction="20000"/>
          </a:bodyPr>
          <a:lstStyle/>
          <a:p>
            <a:pPr marL="457200" indent="-457200">
              <a:spcBef>
                <a:spcPct val="100000"/>
              </a:spcBef>
              <a:buFont typeface="+mj-lt"/>
              <a:buAutoNum type="arabicPeriod"/>
            </a:pPr>
            <a:r>
              <a:rPr lang="en-US" sz="2300" dirty="0" smtClean="0"/>
              <a:t>Use </a:t>
            </a:r>
            <a:r>
              <a:rPr lang="en-US" sz="2300" dirty="0"/>
              <a:t>headlining </a:t>
            </a:r>
            <a:r>
              <a:rPr lang="en-US" sz="2300" dirty="0" smtClean="0"/>
              <a:t>approach</a:t>
            </a:r>
          </a:p>
          <a:p>
            <a:pPr marL="457200" indent="-457200">
              <a:spcBef>
                <a:spcPct val="100000"/>
              </a:spcBef>
              <a:buFont typeface="+mj-lt"/>
              <a:buAutoNum type="arabicPeriod"/>
            </a:pPr>
            <a:r>
              <a:rPr lang="en-US" sz="2300" dirty="0" smtClean="0"/>
              <a:t>Help others headline  ideas</a:t>
            </a:r>
            <a:endParaRPr lang="en-US" sz="2300" dirty="0"/>
          </a:p>
          <a:p>
            <a:pPr marL="457200" indent="-457200">
              <a:spcBef>
                <a:spcPct val="100000"/>
              </a:spcBef>
              <a:buFont typeface="+mj-lt"/>
              <a:buAutoNum type="arabicPeriod"/>
            </a:pPr>
            <a:r>
              <a:rPr lang="en-US" sz="2300" dirty="0" smtClean="0"/>
              <a:t>Be constructive</a:t>
            </a:r>
            <a:endParaRPr lang="en-US" sz="2300" dirty="0"/>
          </a:p>
          <a:p>
            <a:pPr marL="457200" indent="-457200">
              <a:spcBef>
                <a:spcPct val="100000"/>
              </a:spcBef>
              <a:buFont typeface="+mj-lt"/>
              <a:buAutoNum type="arabicPeriod"/>
            </a:pPr>
            <a:r>
              <a:rPr lang="en-US" sz="2300" dirty="0" smtClean="0"/>
              <a:t>Use the “how to” (H2) or I wish I knew …(IWIK) phrases</a:t>
            </a:r>
          </a:p>
          <a:p>
            <a:pPr marL="457200" indent="-457200">
              <a:spcBef>
                <a:spcPct val="100000"/>
              </a:spcBef>
              <a:buFont typeface="+mj-lt"/>
              <a:buAutoNum type="arabicPeriod"/>
            </a:pPr>
            <a:r>
              <a:rPr lang="en-US" sz="2300" dirty="0" smtClean="0"/>
              <a:t>Listen </a:t>
            </a:r>
            <a:r>
              <a:rPr lang="en-US" sz="2300" dirty="0"/>
              <a:t>actively</a:t>
            </a:r>
          </a:p>
          <a:p>
            <a:pPr marL="457200" indent="-457200">
              <a:spcBef>
                <a:spcPct val="100000"/>
              </a:spcBef>
              <a:buFont typeface="+mj-lt"/>
              <a:buAutoNum type="arabicPeriod"/>
            </a:pPr>
            <a:r>
              <a:rPr lang="en-US" sz="2300" dirty="0" smtClean="0"/>
              <a:t>Paraphrase </a:t>
            </a:r>
            <a:r>
              <a:rPr lang="en-US" sz="2300" dirty="0"/>
              <a:t>for understanding</a:t>
            </a:r>
          </a:p>
          <a:p>
            <a:pPr marL="457200" indent="-457200">
              <a:spcBef>
                <a:spcPct val="100000"/>
              </a:spcBef>
              <a:buFont typeface="+mj-lt"/>
              <a:buAutoNum type="arabicPeriod"/>
            </a:pPr>
            <a:r>
              <a:rPr lang="en-US" sz="2300" dirty="0" smtClean="0"/>
              <a:t>Observe </a:t>
            </a:r>
            <a:r>
              <a:rPr lang="en-US" sz="2300" dirty="0"/>
              <a:t>time </a:t>
            </a:r>
            <a:r>
              <a:rPr lang="en-US" sz="2300" dirty="0" smtClean="0"/>
              <a:t>contract</a:t>
            </a:r>
          </a:p>
          <a:p>
            <a:pPr marL="457200" indent="-457200">
              <a:spcBef>
                <a:spcPct val="100000"/>
              </a:spcBef>
              <a:buFont typeface="+mj-lt"/>
              <a:buAutoNum type="arabicPeriod"/>
            </a:pPr>
            <a:r>
              <a:rPr lang="en-US" sz="2300" dirty="0" smtClean="0">
                <a:solidFill>
                  <a:prstClr val="black"/>
                </a:solidFill>
              </a:rPr>
              <a:t>Use behavior enforcers, e.g. money pot </a:t>
            </a:r>
          </a:p>
          <a:p>
            <a:pPr marL="457200" indent="-457200">
              <a:spcBef>
                <a:spcPct val="100000"/>
              </a:spcBef>
              <a:buFont typeface="+mj-lt"/>
              <a:buAutoNum type="arabicPeriod"/>
            </a:pPr>
            <a:endParaRPr lang="en-US" sz="2300" dirty="0"/>
          </a:p>
        </p:txBody>
      </p:sp>
      <p:sp>
        <p:nvSpPr>
          <p:cNvPr id="22535" name="Rectangle 7"/>
          <p:cNvSpPr>
            <a:spLocks noChangeArrowheads="1"/>
          </p:cNvSpPr>
          <p:nvPr/>
        </p:nvSpPr>
        <p:spPr bwMode="auto">
          <a:xfrm>
            <a:off x="4572000" y="2208213"/>
            <a:ext cx="3990975" cy="4272452"/>
          </a:xfrm>
          <a:prstGeom prst="rect">
            <a:avLst/>
          </a:prstGeom>
          <a:noFill/>
          <a:ln w="12700">
            <a:noFill/>
            <a:miter lim="800000"/>
            <a:headEnd/>
            <a:tailEnd/>
          </a:ln>
          <a:effectLst/>
        </p:spPr>
        <p:txBody>
          <a:bodyPr lIns="90488" tIns="44450" rIns="90488" bIns="44450">
            <a:spAutoFit/>
          </a:bodyPr>
          <a:lstStyle/>
          <a:p>
            <a:pPr marL="457200" indent="-457200">
              <a:lnSpc>
                <a:spcPct val="90000"/>
              </a:lnSpc>
              <a:spcBef>
                <a:spcPct val="100000"/>
              </a:spcBef>
              <a:buFont typeface="+mj-lt"/>
              <a:buAutoNum type="arabicPeriod" startAt="9"/>
            </a:pPr>
            <a:r>
              <a:rPr lang="en-US" sz="1600" dirty="0">
                <a:latin typeface="+mn-lt"/>
              </a:rPr>
              <a:t> </a:t>
            </a:r>
            <a:r>
              <a:rPr lang="en-US" sz="1800" dirty="0" smtClean="0">
                <a:solidFill>
                  <a:prstClr val="black"/>
                </a:solidFill>
                <a:latin typeface="Georgia"/>
              </a:rPr>
              <a:t>Build on others’ ideas </a:t>
            </a:r>
          </a:p>
          <a:p>
            <a:pPr marL="457200" indent="-457200">
              <a:lnSpc>
                <a:spcPct val="90000"/>
              </a:lnSpc>
              <a:spcBef>
                <a:spcPct val="100000"/>
              </a:spcBef>
              <a:buFont typeface="+mj-lt"/>
              <a:buAutoNum type="arabicPeriod" startAt="9"/>
            </a:pPr>
            <a:r>
              <a:rPr lang="en-US" sz="1800" dirty="0" smtClean="0">
                <a:latin typeface="+mn-lt"/>
              </a:rPr>
              <a:t>Use parking lots</a:t>
            </a:r>
            <a:endParaRPr lang="en-US" sz="1800" dirty="0">
              <a:latin typeface="+mn-lt"/>
            </a:endParaRPr>
          </a:p>
          <a:p>
            <a:pPr marL="457200" indent="-457200">
              <a:lnSpc>
                <a:spcPct val="90000"/>
              </a:lnSpc>
              <a:spcBef>
                <a:spcPct val="100000"/>
              </a:spcBef>
              <a:buFont typeface="+mj-lt"/>
              <a:buAutoNum type="arabicPeriod" startAt="9"/>
            </a:pPr>
            <a:r>
              <a:rPr lang="en-US" sz="1800" dirty="0" smtClean="0">
                <a:latin typeface="+mn-lt"/>
              </a:rPr>
              <a:t>Use  multiple note takers</a:t>
            </a:r>
            <a:endParaRPr lang="en-US" sz="1800" dirty="0">
              <a:latin typeface="+mn-lt"/>
            </a:endParaRPr>
          </a:p>
          <a:p>
            <a:pPr marL="457200" indent="-457200">
              <a:lnSpc>
                <a:spcPct val="90000"/>
              </a:lnSpc>
              <a:spcBef>
                <a:spcPct val="100000"/>
              </a:spcBef>
              <a:buFont typeface="+mj-lt"/>
              <a:buAutoNum type="arabicPeriod" startAt="9"/>
            </a:pPr>
            <a:r>
              <a:rPr lang="en-US" sz="1800" dirty="0" smtClean="0">
                <a:latin typeface="+mn-lt"/>
              </a:rPr>
              <a:t>Set </a:t>
            </a:r>
            <a:r>
              <a:rPr lang="en-US" sz="1800" dirty="0">
                <a:latin typeface="+mn-lt"/>
              </a:rPr>
              <a:t>up “win-win” situations</a:t>
            </a:r>
          </a:p>
          <a:p>
            <a:pPr marL="457200" indent="-457200">
              <a:lnSpc>
                <a:spcPct val="90000"/>
              </a:lnSpc>
              <a:spcBef>
                <a:spcPct val="100000"/>
              </a:spcBef>
              <a:buFont typeface="+mj-lt"/>
              <a:buAutoNum type="arabicPeriod" startAt="9"/>
            </a:pPr>
            <a:r>
              <a:rPr lang="en-US" sz="1800" dirty="0" smtClean="0">
                <a:latin typeface="+mn-lt"/>
              </a:rPr>
              <a:t>Remember</a:t>
            </a:r>
            <a:r>
              <a:rPr lang="en-US" sz="1800" dirty="0">
                <a:latin typeface="+mn-lt"/>
              </a:rPr>
              <a:t>, “No idea is a bad idea”</a:t>
            </a:r>
          </a:p>
          <a:p>
            <a:pPr marL="457200" indent="-457200">
              <a:lnSpc>
                <a:spcPct val="90000"/>
              </a:lnSpc>
              <a:spcBef>
                <a:spcPct val="100000"/>
              </a:spcBef>
              <a:buFont typeface="+mj-lt"/>
              <a:buAutoNum type="arabicPeriod" startAt="9"/>
            </a:pPr>
            <a:r>
              <a:rPr lang="en-US" sz="1800" dirty="0" smtClean="0">
                <a:latin typeface="+mn-lt"/>
              </a:rPr>
              <a:t>Do </a:t>
            </a:r>
            <a:r>
              <a:rPr lang="en-US" sz="1800" dirty="0">
                <a:latin typeface="+mn-lt"/>
              </a:rPr>
              <a:t>benefits before concerns</a:t>
            </a:r>
          </a:p>
          <a:p>
            <a:pPr marL="457200" indent="-457200">
              <a:lnSpc>
                <a:spcPct val="90000"/>
              </a:lnSpc>
              <a:spcBef>
                <a:spcPct val="100000"/>
              </a:spcBef>
              <a:buFont typeface="+mj-lt"/>
              <a:buAutoNum type="arabicPeriod" startAt="9"/>
            </a:pPr>
            <a:r>
              <a:rPr lang="en-US" sz="1800" dirty="0" smtClean="0">
                <a:latin typeface="+mn-lt"/>
              </a:rPr>
              <a:t>Rotate roles </a:t>
            </a:r>
          </a:p>
          <a:p>
            <a:pPr marL="457200" indent="-457200">
              <a:lnSpc>
                <a:spcPct val="90000"/>
              </a:lnSpc>
              <a:spcBef>
                <a:spcPct val="100000"/>
              </a:spcBef>
              <a:buFont typeface="+mj-lt"/>
              <a:buAutoNum type="arabicPeriod" startAt="9"/>
            </a:pPr>
            <a:r>
              <a:rPr lang="en-US" sz="1800" dirty="0" smtClean="0">
                <a:latin typeface="+mn-lt"/>
              </a:rPr>
              <a:t>Ensure everyone contributes</a:t>
            </a:r>
            <a:endParaRPr lang="en-US" sz="1800" dirty="0">
              <a:latin typeface="+mn-lt"/>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p:spPr>
        <p:txBody>
          <a:bodyPr lIns="61913" rIns="61913">
            <a:normAutofit fontScale="90000"/>
          </a:bodyPr>
          <a:lstStyle/>
          <a:p>
            <a:pPr algn="ctr" defTabSz="904875"/>
            <a:r>
              <a:rPr lang="en-US" dirty="0"/>
              <a:t>Encourage Participation Through Hooks and Responses</a:t>
            </a:r>
          </a:p>
        </p:txBody>
      </p:sp>
      <p:sp>
        <p:nvSpPr>
          <p:cNvPr id="23555" name="AutoShape 3"/>
          <p:cNvSpPr>
            <a:spLocks noChangeArrowheads="1"/>
          </p:cNvSpPr>
          <p:nvPr/>
        </p:nvSpPr>
        <p:spPr bwMode="auto">
          <a:xfrm>
            <a:off x="6251575" y="1463675"/>
            <a:ext cx="2120900" cy="1259417"/>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outerShdw dist="53882" dir="2700000" algn="ctr" rotWithShape="0">
              <a:schemeClr val="bg2"/>
            </a:outerShdw>
          </a:effectLst>
        </p:spPr>
        <p:txBody>
          <a:bodyPr wrap="none" anchor="ctr"/>
          <a:lstStyle/>
          <a:p>
            <a:endParaRPr lang="en-US"/>
          </a:p>
        </p:txBody>
      </p:sp>
      <p:sp>
        <p:nvSpPr>
          <p:cNvPr id="23556" name="AutoShape 4"/>
          <p:cNvSpPr>
            <a:spLocks noChangeArrowheads="1"/>
          </p:cNvSpPr>
          <p:nvPr/>
        </p:nvSpPr>
        <p:spPr bwMode="auto">
          <a:xfrm rot="5400000">
            <a:off x="541999" y="1313788"/>
            <a:ext cx="2298700" cy="2408501"/>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outerShdw dist="53882" dir="2700000" algn="ctr" rotWithShape="0">
              <a:schemeClr val="bg2"/>
            </a:outerShdw>
          </a:effectLst>
        </p:spPr>
        <p:txBody>
          <a:bodyPr wrap="none" anchor="ctr"/>
          <a:lstStyle/>
          <a:p>
            <a:endParaRPr lang="en-US"/>
          </a:p>
        </p:txBody>
      </p:sp>
      <p:sp>
        <p:nvSpPr>
          <p:cNvPr id="23557" name="AutoShape 5"/>
          <p:cNvSpPr>
            <a:spLocks noChangeArrowheads="1"/>
          </p:cNvSpPr>
          <p:nvPr/>
        </p:nvSpPr>
        <p:spPr bwMode="auto">
          <a:xfrm flipH="1">
            <a:off x="3265488" y="1581150"/>
            <a:ext cx="2120900" cy="2063750"/>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outerShdw dist="53882" dir="2700000" algn="ctr" rotWithShape="0">
              <a:schemeClr val="bg2"/>
            </a:outerShdw>
          </a:effectLst>
        </p:spPr>
        <p:txBody>
          <a:bodyPr wrap="none" anchor="ctr"/>
          <a:lstStyle/>
          <a:p>
            <a:endParaRPr lang="en-US"/>
          </a:p>
        </p:txBody>
      </p:sp>
      <p:sp>
        <p:nvSpPr>
          <p:cNvPr id="23558" name="AutoShape 6"/>
          <p:cNvSpPr>
            <a:spLocks noChangeArrowheads="1"/>
          </p:cNvSpPr>
          <p:nvPr/>
        </p:nvSpPr>
        <p:spPr bwMode="auto">
          <a:xfrm>
            <a:off x="592138" y="4248150"/>
            <a:ext cx="2120900" cy="1259417"/>
          </a:xfrm>
          <a:prstGeom prst="wedgeRoundRectCallout">
            <a:avLst>
              <a:gd name="adj1" fmla="val -18704"/>
              <a:gd name="adj2" fmla="val 66667"/>
              <a:gd name="adj3" fmla="val 16667"/>
            </a:avLst>
          </a:prstGeom>
          <a:solidFill>
            <a:schemeClr val="bg1"/>
          </a:solidFill>
          <a:ln w="12700">
            <a:solidFill>
              <a:schemeClr val="tx1"/>
            </a:solidFill>
            <a:miter lim="800000"/>
            <a:headEnd/>
            <a:tailEnd/>
          </a:ln>
          <a:effectLst>
            <a:outerShdw dist="53882" dir="2700000" algn="ctr" rotWithShape="0">
              <a:schemeClr val="bg2"/>
            </a:outerShdw>
          </a:effectLst>
        </p:spPr>
        <p:txBody>
          <a:bodyPr wrap="none" anchor="ctr"/>
          <a:lstStyle/>
          <a:p>
            <a:endParaRPr lang="en-US"/>
          </a:p>
        </p:txBody>
      </p:sp>
      <p:sp>
        <p:nvSpPr>
          <p:cNvPr id="23559" name="AutoShape 7"/>
          <p:cNvSpPr>
            <a:spLocks noChangeArrowheads="1"/>
          </p:cNvSpPr>
          <p:nvPr/>
        </p:nvSpPr>
        <p:spPr bwMode="auto">
          <a:xfrm rot="10800000">
            <a:off x="6149975" y="4540250"/>
            <a:ext cx="2120900" cy="1397000"/>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outerShdw dist="53882" dir="2700000" algn="ctr" rotWithShape="0">
              <a:schemeClr val="bg2"/>
            </a:outerShdw>
          </a:effectLst>
        </p:spPr>
        <p:txBody>
          <a:bodyPr wrap="none" anchor="ctr"/>
          <a:lstStyle/>
          <a:p>
            <a:endParaRPr lang="en-US"/>
          </a:p>
        </p:txBody>
      </p:sp>
      <p:sp>
        <p:nvSpPr>
          <p:cNvPr id="23560" name="AutoShape 8"/>
          <p:cNvSpPr>
            <a:spLocks noChangeArrowheads="1"/>
          </p:cNvSpPr>
          <p:nvPr/>
        </p:nvSpPr>
        <p:spPr bwMode="auto">
          <a:xfrm rot="5400000" flipH="1">
            <a:off x="3241676" y="4332287"/>
            <a:ext cx="1695450" cy="1791229"/>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outerShdw dist="53882" dir="2700000" algn="ctr" rotWithShape="0">
              <a:schemeClr val="bg2"/>
            </a:outerShdw>
          </a:effectLst>
        </p:spPr>
        <p:txBody>
          <a:bodyPr wrap="none" anchor="ctr"/>
          <a:lstStyle/>
          <a:p>
            <a:endParaRPr lang="en-US"/>
          </a:p>
        </p:txBody>
      </p:sp>
      <p:sp>
        <p:nvSpPr>
          <p:cNvPr id="23561" name="AutoShape 9"/>
          <p:cNvSpPr>
            <a:spLocks noChangeArrowheads="1"/>
          </p:cNvSpPr>
          <p:nvPr/>
        </p:nvSpPr>
        <p:spPr bwMode="auto">
          <a:xfrm rot="5400000">
            <a:off x="6622918" y="2476632"/>
            <a:ext cx="1130300" cy="2235464"/>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outerShdw dist="53882" dir="2700000" algn="ctr" rotWithShape="0">
              <a:schemeClr val="bg2"/>
            </a:outerShdw>
          </a:effectLst>
        </p:spPr>
        <p:txBody>
          <a:bodyPr wrap="none" anchor="ctr"/>
          <a:lstStyle/>
          <a:p>
            <a:endParaRPr lang="en-US"/>
          </a:p>
        </p:txBody>
      </p:sp>
      <p:sp>
        <p:nvSpPr>
          <p:cNvPr id="23562" name="Rectangle 10"/>
          <p:cNvSpPr>
            <a:spLocks noChangeArrowheads="1"/>
          </p:cNvSpPr>
          <p:nvPr/>
        </p:nvSpPr>
        <p:spPr bwMode="auto">
          <a:xfrm>
            <a:off x="668338" y="2274888"/>
            <a:ext cx="1924050" cy="584200"/>
          </a:xfrm>
          <a:prstGeom prst="rect">
            <a:avLst/>
          </a:prstGeom>
          <a:noFill/>
          <a:ln w="12700">
            <a:noFill/>
            <a:miter lim="800000"/>
            <a:headEnd/>
            <a:tailEnd/>
          </a:ln>
          <a:effectLst/>
        </p:spPr>
        <p:txBody>
          <a:bodyPr lIns="90488" tIns="44450" rIns="90488" bIns="44450">
            <a:spAutoFit/>
          </a:bodyPr>
          <a:lstStyle/>
          <a:p>
            <a:pPr algn="ctr">
              <a:lnSpc>
                <a:spcPct val="90000"/>
              </a:lnSpc>
              <a:spcBef>
                <a:spcPct val="200000"/>
              </a:spcBef>
            </a:pPr>
            <a:r>
              <a:rPr lang="en-US" sz="1800" b="1"/>
              <a:t>What I hear you saying . . .</a:t>
            </a:r>
          </a:p>
        </p:txBody>
      </p:sp>
      <p:sp>
        <p:nvSpPr>
          <p:cNvPr id="23563" name="Rectangle 11"/>
          <p:cNvSpPr>
            <a:spLocks noChangeArrowheads="1"/>
          </p:cNvSpPr>
          <p:nvPr/>
        </p:nvSpPr>
        <p:spPr bwMode="auto">
          <a:xfrm>
            <a:off x="3252788" y="2259013"/>
            <a:ext cx="2144712" cy="584200"/>
          </a:xfrm>
          <a:prstGeom prst="rect">
            <a:avLst/>
          </a:prstGeom>
          <a:noFill/>
          <a:ln w="12700">
            <a:noFill/>
            <a:miter lim="800000"/>
            <a:headEnd/>
            <a:tailEnd/>
          </a:ln>
          <a:effectLst/>
        </p:spPr>
        <p:txBody>
          <a:bodyPr lIns="90488" tIns="44450" rIns="90488" bIns="44450">
            <a:spAutoFit/>
          </a:bodyPr>
          <a:lstStyle/>
          <a:p>
            <a:pPr algn="ctr">
              <a:lnSpc>
                <a:spcPct val="90000"/>
              </a:lnSpc>
              <a:spcBef>
                <a:spcPct val="200000"/>
              </a:spcBef>
            </a:pPr>
            <a:r>
              <a:rPr lang="en-US" sz="1800" b="1"/>
              <a:t>What I like about that . . .</a:t>
            </a:r>
          </a:p>
        </p:txBody>
      </p:sp>
      <p:sp>
        <p:nvSpPr>
          <p:cNvPr id="23564" name="Rectangle 12"/>
          <p:cNvSpPr>
            <a:spLocks noChangeArrowheads="1"/>
          </p:cNvSpPr>
          <p:nvPr/>
        </p:nvSpPr>
        <p:spPr bwMode="auto">
          <a:xfrm>
            <a:off x="6237288" y="1811338"/>
            <a:ext cx="2146300" cy="584200"/>
          </a:xfrm>
          <a:prstGeom prst="rect">
            <a:avLst/>
          </a:prstGeom>
          <a:noFill/>
          <a:ln w="12700">
            <a:noFill/>
            <a:miter lim="800000"/>
            <a:headEnd/>
            <a:tailEnd/>
          </a:ln>
          <a:effectLst/>
        </p:spPr>
        <p:txBody>
          <a:bodyPr lIns="90488" tIns="44450" rIns="90488" bIns="44450">
            <a:spAutoFit/>
          </a:bodyPr>
          <a:lstStyle/>
          <a:p>
            <a:pPr algn="ctr">
              <a:lnSpc>
                <a:spcPct val="90000"/>
              </a:lnSpc>
              <a:spcBef>
                <a:spcPct val="200000"/>
              </a:spcBef>
            </a:pPr>
            <a:r>
              <a:rPr lang="en-US" sz="1800" b="1"/>
              <a:t>Let me build on that . . .</a:t>
            </a:r>
          </a:p>
        </p:txBody>
      </p:sp>
      <p:sp>
        <p:nvSpPr>
          <p:cNvPr id="23565" name="Rectangle 13"/>
          <p:cNvSpPr>
            <a:spLocks noChangeArrowheads="1"/>
          </p:cNvSpPr>
          <p:nvPr/>
        </p:nvSpPr>
        <p:spPr bwMode="auto">
          <a:xfrm>
            <a:off x="6251575" y="3503613"/>
            <a:ext cx="1924050" cy="584200"/>
          </a:xfrm>
          <a:prstGeom prst="rect">
            <a:avLst/>
          </a:prstGeom>
          <a:noFill/>
          <a:ln w="12700">
            <a:noFill/>
            <a:miter lim="800000"/>
            <a:headEnd/>
            <a:tailEnd/>
          </a:ln>
          <a:effectLst/>
        </p:spPr>
        <p:txBody>
          <a:bodyPr lIns="90488" tIns="44450" rIns="90488" bIns="44450">
            <a:spAutoFit/>
          </a:bodyPr>
          <a:lstStyle/>
          <a:p>
            <a:pPr algn="ctr">
              <a:lnSpc>
                <a:spcPct val="90000"/>
              </a:lnSpc>
              <a:spcBef>
                <a:spcPct val="200000"/>
              </a:spcBef>
            </a:pPr>
            <a:r>
              <a:rPr lang="en-US" sz="1800" b="1"/>
              <a:t>How would</a:t>
            </a:r>
            <a:br>
              <a:rPr lang="en-US" sz="1800" b="1"/>
            </a:br>
            <a:r>
              <a:rPr lang="en-US" sz="1800" b="1"/>
              <a:t>we. . .</a:t>
            </a:r>
          </a:p>
        </p:txBody>
      </p:sp>
      <p:sp>
        <p:nvSpPr>
          <p:cNvPr id="23566" name="Rectangle 14"/>
          <p:cNvSpPr>
            <a:spLocks noChangeArrowheads="1"/>
          </p:cNvSpPr>
          <p:nvPr/>
        </p:nvSpPr>
        <p:spPr bwMode="auto">
          <a:xfrm>
            <a:off x="577850" y="4608513"/>
            <a:ext cx="2146300" cy="584200"/>
          </a:xfrm>
          <a:prstGeom prst="rect">
            <a:avLst/>
          </a:prstGeom>
          <a:noFill/>
          <a:ln w="12700">
            <a:noFill/>
            <a:miter lim="800000"/>
            <a:headEnd/>
            <a:tailEnd/>
          </a:ln>
          <a:effectLst/>
        </p:spPr>
        <p:txBody>
          <a:bodyPr lIns="90488" tIns="44450" rIns="90488" bIns="44450">
            <a:spAutoFit/>
          </a:bodyPr>
          <a:lstStyle/>
          <a:p>
            <a:pPr algn="ctr">
              <a:lnSpc>
                <a:spcPct val="90000"/>
              </a:lnSpc>
              <a:spcBef>
                <a:spcPct val="200000"/>
              </a:spcBef>
            </a:pPr>
            <a:r>
              <a:rPr lang="en-US" sz="1800" b="1"/>
              <a:t>Help me understand . . .</a:t>
            </a:r>
          </a:p>
        </p:txBody>
      </p:sp>
      <p:sp>
        <p:nvSpPr>
          <p:cNvPr id="23567" name="Rectangle 15"/>
          <p:cNvSpPr>
            <a:spLocks noChangeArrowheads="1"/>
          </p:cNvSpPr>
          <p:nvPr/>
        </p:nvSpPr>
        <p:spPr bwMode="auto">
          <a:xfrm>
            <a:off x="3124200" y="4876800"/>
            <a:ext cx="1817687" cy="584200"/>
          </a:xfrm>
          <a:prstGeom prst="rect">
            <a:avLst/>
          </a:prstGeom>
          <a:noFill/>
          <a:ln w="12700">
            <a:noFill/>
            <a:miter lim="800000"/>
            <a:headEnd/>
            <a:tailEnd/>
          </a:ln>
          <a:effectLst/>
        </p:spPr>
        <p:txBody>
          <a:bodyPr lIns="90488" tIns="44450" rIns="90488" bIns="44450">
            <a:spAutoFit/>
          </a:bodyPr>
          <a:lstStyle/>
          <a:p>
            <a:pPr algn="ctr">
              <a:lnSpc>
                <a:spcPct val="90000"/>
              </a:lnSpc>
              <a:spcBef>
                <a:spcPct val="200000"/>
              </a:spcBef>
            </a:pPr>
            <a:r>
              <a:rPr lang="en-US" sz="1800" b="1" dirty="0"/>
              <a:t>I wish I knew what . . .</a:t>
            </a:r>
          </a:p>
        </p:txBody>
      </p:sp>
      <p:sp>
        <p:nvSpPr>
          <p:cNvPr id="23568" name="Rectangle 16"/>
          <p:cNvSpPr>
            <a:spLocks noChangeArrowheads="1"/>
          </p:cNvSpPr>
          <p:nvPr/>
        </p:nvSpPr>
        <p:spPr bwMode="auto">
          <a:xfrm>
            <a:off x="6324600" y="4876800"/>
            <a:ext cx="1816100" cy="831850"/>
          </a:xfrm>
          <a:prstGeom prst="rect">
            <a:avLst/>
          </a:prstGeom>
          <a:noFill/>
          <a:ln w="12700">
            <a:noFill/>
            <a:miter lim="800000"/>
            <a:headEnd/>
            <a:tailEnd/>
          </a:ln>
          <a:effectLst/>
        </p:spPr>
        <p:txBody>
          <a:bodyPr lIns="90488" tIns="44450" rIns="90488" bIns="44450">
            <a:spAutoFit/>
          </a:bodyPr>
          <a:lstStyle/>
          <a:p>
            <a:pPr algn="ctr">
              <a:lnSpc>
                <a:spcPct val="90000"/>
              </a:lnSpc>
              <a:spcBef>
                <a:spcPct val="200000"/>
              </a:spcBef>
            </a:pPr>
            <a:r>
              <a:rPr lang="en-US" sz="1800" b="1" dirty="0"/>
              <a:t>Can you say more about that . .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rrowheads="1"/>
          </p:cNvPicPr>
          <p:nvPr/>
        </p:nvPicPr>
        <p:blipFill>
          <a:blip r:embed="rId3" cstate="print"/>
          <a:srcRect/>
          <a:stretch>
            <a:fillRect/>
          </a:stretch>
        </p:blipFill>
        <p:spPr bwMode="auto">
          <a:xfrm>
            <a:off x="1792288" y="1603375"/>
            <a:ext cx="5570537" cy="4516438"/>
          </a:xfrm>
          <a:prstGeom prst="rect">
            <a:avLst/>
          </a:prstGeom>
          <a:noFill/>
          <a:ln w="9525">
            <a:noFill/>
            <a:miter lim="800000"/>
            <a:headEnd/>
            <a:tailEnd/>
          </a:ln>
          <a:effectLst/>
        </p:spPr>
      </p:pic>
      <p:sp>
        <p:nvSpPr>
          <p:cNvPr id="22531" name="Rectangle 3"/>
          <p:cNvSpPr>
            <a:spLocks noGrp="1" noChangeArrowheads="1"/>
          </p:cNvSpPr>
          <p:nvPr>
            <p:ph type="title"/>
          </p:nvPr>
        </p:nvSpPr>
        <p:spPr>
          <a:xfrm>
            <a:off x="171450" y="896938"/>
            <a:ext cx="8724900" cy="390525"/>
          </a:xfrm>
          <a:noFill/>
          <a:ln/>
        </p:spPr>
        <p:txBody>
          <a:bodyPr>
            <a:normAutofit fontScale="90000"/>
          </a:bodyPr>
          <a:lstStyle/>
          <a:p>
            <a:pPr algn="ctr"/>
            <a:r>
              <a:rPr lang="en-US" dirty="0"/>
              <a:t>The Group Memory:  </a:t>
            </a:r>
            <a:r>
              <a:rPr lang="en-US" dirty="0" smtClean="0"/>
              <a:t>Flipchart or LCD </a:t>
            </a:r>
            <a:r>
              <a:rPr lang="en-US" dirty="0"/>
              <a:t>Recordings</a:t>
            </a:r>
          </a:p>
        </p:txBody>
      </p:sp>
      <p:sp>
        <p:nvSpPr>
          <p:cNvPr id="22532" name="Rectangle 4"/>
          <p:cNvSpPr>
            <a:spLocks noGrp="1" noChangeArrowheads="1"/>
          </p:cNvSpPr>
          <p:nvPr>
            <p:ph sz="quarter" idx="1"/>
          </p:nvPr>
        </p:nvSpPr>
        <p:spPr>
          <a:xfrm>
            <a:off x="1901825" y="2235200"/>
            <a:ext cx="5340350" cy="2390775"/>
          </a:xfrm>
          <a:noFill/>
          <a:ln/>
        </p:spPr>
        <p:txBody>
          <a:bodyPr>
            <a:normAutofit fontScale="92500"/>
          </a:bodyPr>
          <a:lstStyle/>
          <a:p>
            <a:pPr lvl="1"/>
            <a:r>
              <a:rPr lang="en-US"/>
              <a:t>Helps the group focus</a:t>
            </a:r>
          </a:p>
          <a:p>
            <a:pPr lvl="1"/>
            <a:r>
              <a:rPr lang="en-US"/>
              <a:t>Provides instant record of meeting content</a:t>
            </a:r>
          </a:p>
          <a:p>
            <a:pPr lvl="1"/>
            <a:r>
              <a:rPr lang="en-US"/>
              <a:t>Encourages participation</a:t>
            </a:r>
          </a:p>
          <a:p>
            <a:pPr lvl="1"/>
            <a:r>
              <a:rPr lang="en-US"/>
              <a:t>“Depersonalizes” ideas</a:t>
            </a:r>
          </a:p>
          <a:p>
            <a:pPr lvl="1"/>
            <a:r>
              <a:rPr lang="en-US"/>
              <a:t>Increases sense of accomplishment</a:t>
            </a: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Rectangle 6"/>
          <p:cNvSpPr>
            <a:spLocks noGrp="1" noChangeArrowheads="1"/>
          </p:cNvSpPr>
          <p:nvPr>
            <p:ph type="title"/>
          </p:nvPr>
        </p:nvSpPr>
        <p:spPr>
          <a:xfrm>
            <a:off x="1066800" y="228600"/>
            <a:ext cx="7772400" cy="1066800"/>
          </a:xfrm>
          <a:noFill/>
          <a:ln/>
        </p:spPr>
        <p:txBody>
          <a:bodyPr lIns="61913" rIns="61913">
            <a:normAutofit fontScale="90000"/>
          </a:bodyPr>
          <a:lstStyle/>
          <a:p>
            <a:pPr algn="ctr" defTabSz="904875"/>
            <a:r>
              <a:rPr lang="en-US" dirty="0" smtClean="0"/>
              <a:t>Leave Time at </a:t>
            </a:r>
            <a:r>
              <a:rPr lang="en-US" dirty="0"/>
              <a:t>the </a:t>
            </a:r>
            <a:r>
              <a:rPr lang="en-US" dirty="0" smtClean="0"/>
              <a:t>End of the Meeting for Feedback</a:t>
            </a:r>
            <a:endParaRPr lang="en-US" dirty="0"/>
          </a:p>
        </p:txBody>
      </p:sp>
      <p:sp>
        <p:nvSpPr>
          <p:cNvPr id="31751" name="Rectangle 7"/>
          <p:cNvSpPr>
            <a:spLocks noGrp="1" noChangeArrowheads="1"/>
          </p:cNvSpPr>
          <p:nvPr>
            <p:ph sz="quarter" idx="1"/>
          </p:nvPr>
        </p:nvSpPr>
        <p:spPr>
          <a:xfrm>
            <a:off x="311150" y="1895474"/>
            <a:ext cx="8604250" cy="4657725"/>
          </a:xfrm>
          <a:noFill/>
          <a:ln/>
        </p:spPr>
        <p:txBody>
          <a:bodyPr>
            <a:normAutofit fontScale="77500" lnSpcReduction="20000"/>
          </a:bodyPr>
          <a:lstStyle/>
          <a:p>
            <a:pPr marL="342900" indent="-342900">
              <a:spcBef>
                <a:spcPct val="184000"/>
              </a:spcBef>
              <a:buFontTx/>
              <a:buChar char="•"/>
            </a:pPr>
            <a:r>
              <a:rPr lang="en-US" dirty="0" smtClean="0"/>
              <a:t>Perform a process pro’s and cons or benefits and concerns:</a:t>
            </a:r>
          </a:p>
          <a:p>
            <a:pPr marL="891540" lvl="2" indent="-342900">
              <a:spcBef>
                <a:spcPct val="184000"/>
              </a:spcBef>
              <a:buFontTx/>
              <a:buChar char="•"/>
            </a:pPr>
            <a:r>
              <a:rPr lang="en-US" dirty="0" smtClean="0"/>
              <a:t>What went well?</a:t>
            </a:r>
          </a:p>
          <a:p>
            <a:pPr marL="891540" lvl="2" indent="-342900">
              <a:spcBef>
                <a:spcPct val="184000"/>
              </a:spcBef>
              <a:buFontTx/>
              <a:buChar char="•"/>
            </a:pPr>
            <a:r>
              <a:rPr lang="en-US" dirty="0" smtClean="0"/>
              <a:t>What should we improve for next time? </a:t>
            </a:r>
          </a:p>
          <a:p>
            <a:pPr marL="342900" indent="-342900">
              <a:spcBef>
                <a:spcPct val="184000"/>
              </a:spcBef>
              <a:buFontTx/>
              <a:buChar char="•"/>
            </a:pPr>
            <a:r>
              <a:rPr lang="en-US" dirty="0" smtClean="0"/>
              <a:t>Perform a content pro’s and cons or benefits and concerns:</a:t>
            </a:r>
          </a:p>
          <a:p>
            <a:pPr marL="891540" lvl="2" indent="-342900">
              <a:spcBef>
                <a:spcPct val="184000"/>
              </a:spcBef>
              <a:buFontTx/>
              <a:buChar char="•"/>
            </a:pPr>
            <a:r>
              <a:rPr lang="en-US" dirty="0" smtClean="0"/>
              <a:t>How well are we meeting our objectives?</a:t>
            </a:r>
          </a:p>
          <a:p>
            <a:pPr marL="891540" lvl="2" indent="-342900">
              <a:spcBef>
                <a:spcPct val="184000"/>
              </a:spcBef>
              <a:buFontTx/>
              <a:buChar char="•"/>
            </a:pPr>
            <a:r>
              <a:rPr lang="en-US" dirty="0" smtClean="0"/>
              <a:t>What  do we need to do better? </a:t>
            </a:r>
          </a:p>
          <a:p>
            <a:pPr marL="342900" indent="-342900">
              <a:spcBef>
                <a:spcPct val="184000"/>
              </a:spcBef>
              <a:buFontTx/>
              <a:buChar char="•"/>
            </a:pPr>
            <a:r>
              <a:rPr lang="en-US" dirty="0" smtClean="0"/>
              <a:t>Assign roles for next meeting </a:t>
            </a:r>
          </a:p>
        </p:txBody>
      </p:sp>
      <p:sp>
        <p:nvSpPr>
          <p:cNvPr id="11" name="Rectangular Callout 10"/>
          <p:cNvSpPr/>
          <p:nvPr/>
        </p:nvSpPr>
        <p:spPr>
          <a:xfrm>
            <a:off x="5715000" y="2209800"/>
            <a:ext cx="2819400" cy="1447800"/>
          </a:xfrm>
          <a:prstGeom prst="wedgeRectCallout">
            <a:avLst>
              <a:gd name="adj1" fmla="val -106727"/>
              <a:gd name="adj2" fmla="val -39185"/>
            </a:avLst>
          </a:prstGeom>
          <a:solidFill>
            <a:schemeClr val="bg1"/>
          </a:solidFill>
          <a:ln>
            <a:solidFill>
              <a:srgbClr val="8E0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solidFill>
                  <a:schemeClr val="tx1"/>
                </a:solidFill>
              </a:rPr>
              <a:t>If you don’t do this your meetings will never get any better. </a:t>
            </a:r>
            <a:endParaRPr lang="en-US" sz="18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The only way to improve meeting effectiveness is to evaluate it and determine what to do better.  </a:t>
            </a:r>
            <a:endParaRPr lang="en-US" dirty="0"/>
          </a:p>
        </p:txBody>
      </p:sp>
      <p:sp>
        <p:nvSpPr>
          <p:cNvPr id="4" name="Title 3"/>
          <p:cNvSpPr>
            <a:spLocks noGrp="1"/>
          </p:cNvSpPr>
          <p:nvPr>
            <p:ph type="ctrTitle"/>
          </p:nvPr>
        </p:nvSpPr>
        <p:spPr/>
        <p:txBody>
          <a:bodyPr>
            <a:normAutofit fontScale="90000"/>
          </a:bodyPr>
          <a:lstStyle/>
          <a:p>
            <a:r>
              <a:rPr lang="en-US" dirty="0" smtClean="0"/>
              <a:t>Reviewing</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9" name="Group 5"/>
          <p:cNvGrpSpPr>
            <a:grpSpLocks/>
          </p:cNvGrpSpPr>
          <p:nvPr/>
        </p:nvGrpSpPr>
        <p:grpSpPr bwMode="auto">
          <a:xfrm>
            <a:off x="5783263" y="2673350"/>
            <a:ext cx="3240087" cy="3367088"/>
            <a:chOff x="3643" y="1684"/>
            <a:chExt cx="2041" cy="2121"/>
          </a:xfrm>
        </p:grpSpPr>
        <p:sp>
          <p:nvSpPr>
            <p:cNvPr id="31746" name="Freeform 2"/>
            <p:cNvSpPr>
              <a:spLocks/>
            </p:cNvSpPr>
            <p:nvPr/>
          </p:nvSpPr>
          <p:spPr bwMode="auto">
            <a:xfrm>
              <a:off x="3947" y="2900"/>
              <a:ext cx="1737" cy="905"/>
            </a:xfrm>
            <a:custGeom>
              <a:avLst/>
              <a:gdLst/>
              <a:ahLst/>
              <a:cxnLst>
                <a:cxn ang="0">
                  <a:pos x="892" y="888"/>
                </a:cxn>
                <a:cxn ang="0">
                  <a:pos x="940" y="880"/>
                </a:cxn>
                <a:cxn ang="0">
                  <a:pos x="972" y="872"/>
                </a:cxn>
                <a:cxn ang="0">
                  <a:pos x="1011" y="864"/>
                </a:cxn>
                <a:cxn ang="0">
                  <a:pos x="1051" y="848"/>
                </a:cxn>
                <a:cxn ang="0">
                  <a:pos x="1099" y="833"/>
                </a:cxn>
                <a:cxn ang="0">
                  <a:pos x="1139" y="809"/>
                </a:cxn>
                <a:cxn ang="0">
                  <a:pos x="1179" y="793"/>
                </a:cxn>
                <a:cxn ang="0">
                  <a:pos x="1218" y="769"/>
                </a:cxn>
                <a:cxn ang="0">
                  <a:pos x="1250" y="745"/>
                </a:cxn>
                <a:cxn ang="0">
                  <a:pos x="1290" y="714"/>
                </a:cxn>
                <a:cxn ang="0">
                  <a:pos x="1322" y="690"/>
                </a:cxn>
                <a:cxn ang="0">
                  <a:pos x="1378" y="650"/>
                </a:cxn>
                <a:cxn ang="0">
                  <a:pos x="1425" y="595"/>
                </a:cxn>
                <a:cxn ang="0">
                  <a:pos x="1465" y="547"/>
                </a:cxn>
                <a:cxn ang="0">
                  <a:pos x="1505" y="500"/>
                </a:cxn>
                <a:cxn ang="0">
                  <a:pos x="1545" y="436"/>
                </a:cxn>
                <a:cxn ang="0">
                  <a:pos x="1553" y="0"/>
                </a:cxn>
                <a:cxn ang="0">
                  <a:pos x="1155" y="214"/>
                </a:cxn>
                <a:cxn ang="0">
                  <a:pos x="1123" y="262"/>
                </a:cxn>
                <a:cxn ang="0">
                  <a:pos x="1083" y="301"/>
                </a:cxn>
                <a:cxn ang="0">
                  <a:pos x="1059" y="333"/>
                </a:cxn>
                <a:cxn ang="0">
                  <a:pos x="1019" y="357"/>
                </a:cxn>
                <a:cxn ang="0">
                  <a:pos x="972" y="389"/>
                </a:cxn>
                <a:cxn ang="0">
                  <a:pos x="932" y="412"/>
                </a:cxn>
                <a:cxn ang="0">
                  <a:pos x="892" y="428"/>
                </a:cxn>
                <a:cxn ang="0">
                  <a:pos x="844" y="444"/>
                </a:cxn>
                <a:cxn ang="0">
                  <a:pos x="788" y="444"/>
                </a:cxn>
                <a:cxn ang="0">
                  <a:pos x="685" y="452"/>
                </a:cxn>
                <a:cxn ang="0">
                  <a:pos x="605" y="436"/>
                </a:cxn>
                <a:cxn ang="0">
                  <a:pos x="518" y="404"/>
                </a:cxn>
                <a:cxn ang="0">
                  <a:pos x="446" y="365"/>
                </a:cxn>
                <a:cxn ang="0">
                  <a:pos x="0" y="571"/>
                </a:cxn>
                <a:cxn ang="0">
                  <a:pos x="40" y="611"/>
                </a:cxn>
                <a:cxn ang="0">
                  <a:pos x="80" y="650"/>
                </a:cxn>
                <a:cxn ang="0">
                  <a:pos x="127" y="690"/>
                </a:cxn>
                <a:cxn ang="0">
                  <a:pos x="167" y="722"/>
                </a:cxn>
                <a:cxn ang="0">
                  <a:pos x="215" y="753"/>
                </a:cxn>
                <a:cxn ang="0">
                  <a:pos x="263" y="785"/>
                </a:cxn>
                <a:cxn ang="0">
                  <a:pos x="311" y="809"/>
                </a:cxn>
                <a:cxn ang="0">
                  <a:pos x="366" y="833"/>
                </a:cxn>
                <a:cxn ang="0">
                  <a:pos x="422" y="856"/>
                </a:cxn>
                <a:cxn ang="0">
                  <a:pos x="470" y="872"/>
                </a:cxn>
                <a:cxn ang="0">
                  <a:pos x="526" y="880"/>
                </a:cxn>
                <a:cxn ang="0">
                  <a:pos x="581" y="896"/>
                </a:cxn>
                <a:cxn ang="0">
                  <a:pos x="645" y="904"/>
                </a:cxn>
                <a:cxn ang="0">
                  <a:pos x="701" y="904"/>
                </a:cxn>
                <a:cxn ang="0">
                  <a:pos x="757" y="904"/>
                </a:cxn>
                <a:cxn ang="0">
                  <a:pos x="820" y="896"/>
                </a:cxn>
                <a:cxn ang="0">
                  <a:pos x="868" y="896"/>
                </a:cxn>
              </a:cxnLst>
              <a:rect l="0" t="0" r="r" b="b"/>
              <a:pathLst>
                <a:path w="1737" h="905">
                  <a:moveTo>
                    <a:pt x="868" y="896"/>
                  </a:moveTo>
                  <a:lnTo>
                    <a:pt x="892" y="888"/>
                  </a:lnTo>
                  <a:lnTo>
                    <a:pt x="916" y="888"/>
                  </a:lnTo>
                  <a:lnTo>
                    <a:pt x="940" y="880"/>
                  </a:lnTo>
                  <a:lnTo>
                    <a:pt x="956" y="880"/>
                  </a:lnTo>
                  <a:lnTo>
                    <a:pt x="972" y="872"/>
                  </a:lnTo>
                  <a:lnTo>
                    <a:pt x="995" y="864"/>
                  </a:lnTo>
                  <a:lnTo>
                    <a:pt x="1011" y="864"/>
                  </a:lnTo>
                  <a:lnTo>
                    <a:pt x="1027" y="856"/>
                  </a:lnTo>
                  <a:lnTo>
                    <a:pt x="1051" y="848"/>
                  </a:lnTo>
                  <a:lnTo>
                    <a:pt x="1075" y="841"/>
                  </a:lnTo>
                  <a:lnTo>
                    <a:pt x="1099" y="833"/>
                  </a:lnTo>
                  <a:lnTo>
                    <a:pt x="1115" y="817"/>
                  </a:lnTo>
                  <a:lnTo>
                    <a:pt x="1139" y="809"/>
                  </a:lnTo>
                  <a:lnTo>
                    <a:pt x="1163" y="801"/>
                  </a:lnTo>
                  <a:lnTo>
                    <a:pt x="1179" y="793"/>
                  </a:lnTo>
                  <a:lnTo>
                    <a:pt x="1194" y="777"/>
                  </a:lnTo>
                  <a:lnTo>
                    <a:pt x="1218" y="769"/>
                  </a:lnTo>
                  <a:lnTo>
                    <a:pt x="1234" y="753"/>
                  </a:lnTo>
                  <a:lnTo>
                    <a:pt x="1250" y="745"/>
                  </a:lnTo>
                  <a:lnTo>
                    <a:pt x="1274" y="730"/>
                  </a:lnTo>
                  <a:lnTo>
                    <a:pt x="1290" y="714"/>
                  </a:lnTo>
                  <a:lnTo>
                    <a:pt x="1306" y="706"/>
                  </a:lnTo>
                  <a:lnTo>
                    <a:pt x="1322" y="690"/>
                  </a:lnTo>
                  <a:lnTo>
                    <a:pt x="1354" y="674"/>
                  </a:lnTo>
                  <a:lnTo>
                    <a:pt x="1378" y="650"/>
                  </a:lnTo>
                  <a:lnTo>
                    <a:pt x="1402" y="626"/>
                  </a:lnTo>
                  <a:lnTo>
                    <a:pt x="1425" y="595"/>
                  </a:lnTo>
                  <a:lnTo>
                    <a:pt x="1449" y="571"/>
                  </a:lnTo>
                  <a:lnTo>
                    <a:pt x="1465" y="547"/>
                  </a:lnTo>
                  <a:lnTo>
                    <a:pt x="1489" y="523"/>
                  </a:lnTo>
                  <a:lnTo>
                    <a:pt x="1505" y="500"/>
                  </a:lnTo>
                  <a:lnTo>
                    <a:pt x="1521" y="468"/>
                  </a:lnTo>
                  <a:lnTo>
                    <a:pt x="1545" y="436"/>
                  </a:lnTo>
                  <a:lnTo>
                    <a:pt x="1736" y="547"/>
                  </a:lnTo>
                  <a:lnTo>
                    <a:pt x="1553" y="0"/>
                  </a:lnTo>
                  <a:lnTo>
                    <a:pt x="956" y="103"/>
                  </a:lnTo>
                  <a:lnTo>
                    <a:pt x="1155" y="214"/>
                  </a:lnTo>
                  <a:lnTo>
                    <a:pt x="1139" y="238"/>
                  </a:lnTo>
                  <a:lnTo>
                    <a:pt x="1123" y="262"/>
                  </a:lnTo>
                  <a:lnTo>
                    <a:pt x="1107" y="278"/>
                  </a:lnTo>
                  <a:lnTo>
                    <a:pt x="1083" y="301"/>
                  </a:lnTo>
                  <a:lnTo>
                    <a:pt x="1075" y="317"/>
                  </a:lnTo>
                  <a:lnTo>
                    <a:pt x="1059" y="333"/>
                  </a:lnTo>
                  <a:lnTo>
                    <a:pt x="1035" y="341"/>
                  </a:lnTo>
                  <a:lnTo>
                    <a:pt x="1019" y="357"/>
                  </a:lnTo>
                  <a:lnTo>
                    <a:pt x="995" y="373"/>
                  </a:lnTo>
                  <a:lnTo>
                    <a:pt x="972" y="389"/>
                  </a:lnTo>
                  <a:lnTo>
                    <a:pt x="956" y="396"/>
                  </a:lnTo>
                  <a:lnTo>
                    <a:pt x="932" y="412"/>
                  </a:lnTo>
                  <a:lnTo>
                    <a:pt x="908" y="420"/>
                  </a:lnTo>
                  <a:lnTo>
                    <a:pt x="892" y="428"/>
                  </a:lnTo>
                  <a:lnTo>
                    <a:pt x="868" y="436"/>
                  </a:lnTo>
                  <a:lnTo>
                    <a:pt x="844" y="444"/>
                  </a:lnTo>
                  <a:lnTo>
                    <a:pt x="812" y="444"/>
                  </a:lnTo>
                  <a:lnTo>
                    <a:pt x="788" y="444"/>
                  </a:lnTo>
                  <a:lnTo>
                    <a:pt x="741" y="452"/>
                  </a:lnTo>
                  <a:lnTo>
                    <a:pt x="685" y="452"/>
                  </a:lnTo>
                  <a:lnTo>
                    <a:pt x="645" y="444"/>
                  </a:lnTo>
                  <a:lnTo>
                    <a:pt x="605" y="436"/>
                  </a:lnTo>
                  <a:lnTo>
                    <a:pt x="557" y="420"/>
                  </a:lnTo>
                  <a:lnTo>
                    <a:pt x="518" y="404"/>
                  </a:lnTo>
                  <a:lnTo>
                    <a:pt x="478" y="389"/>
                  </a:lnTo>
                  <a:lnTo>
                    <a:pt x="446" y="365"/>
                  </a:lnTo>
                  <a:lnTo>
                    <a:pt x="414" y="333"/>
                  </a:lnTo>
                  <a:lnTo>
                    <a:pt x="0" y="571"/>
                  </a:lnTo>
                  <a:lnTo>
                    <a:pt x="16" y="587"/>
                  </a:lnTo>
                  <a:lnTo>
                    <a:pt x="40" y="611"/>
                  </a:lnTo>
                  <a:lnTo>
                    <a:pt x="64" y="634"/>
                  </a:lnTo>
                  <a:lnTo>
                    <a:pt x="80" y="650"/>
                  </a:lnTo>
                  <a:lnTo>
                    <a:pt x="104" y="666"/>
                  </a:lnTo>
                  <a:lnTo>
                    <a:pt x="127" y="690"/>
                  </a:lnTo>
                  <a:lnTo>
                    <a:pt x="143" y="706"/>
                  </a:lnTo>
                  <a:lnTo>
                    <a:pt x="167" y="722"/>
                  </a:lnTo>
                  <a:lnTo>
                    <a:pt x="191" y="737"/>
                  </a:lnTo>
                  <a:lnTo>
                    <a:pt x="215" y="753"/>
                  </a:lnTo>
                  <a:lnTo>
                    <a:pt x="239" y="769"/>
                  </a:lnTo>
                  <a:lnTo>
                    <a:pt x="263" y="785"/>
                  </a:lnTo>
                  <a:lnTo>
                    <a:pt x="287" y="793"/>
                  </a:lnTo>
                  <a:lnTo>
                    <a:pt x="311" y="809"/>
                  </a:lnTo>
                  <a:lnTo>
                    <a:pt x="334" y="817"/>
                  </a:lnTo>
                  <a:lnTo>
                    <a:pt x="366" y="833"/>
                  </a:lnTo>
                  <a:lnTo>
                    <a:pt x="398" y="841"/>
                  </a:lnTo>
                  <a:lnTo>
                    <a:pt x="422" y="856"/>
                  </a:lnTo>
                  <a:lnTo>
                    <a:pt x="446" y="864"/>
                  </a:lnTo>
                  <a:lnTo>
                    <a:pt x="470" y="872"/>
                  </a:lnTo>
                  <a:lnTo>
                    <a:pt x="494" y="880"/>
                  </a:lnTo>
                  <a:lnTo>
                    <a:pt x="526" y="880"/>
                  </a:lnTo>
                  <a:lnTo>
                    <a:pt x="549" y="888"/>
                  </a:lnTo>
                  <a:lnTo>
                    <a:pt x="581" y="896"/>
                  </a:lnTo>
                  <a:lnTo>
                    <a:pt x="613" y="896"/>
                  </a:lnTo>
                  <a:lnTo>
                    <a:pt x="645" y="904"/>
                  </a:lnTo>
                  <a:lnTo>
                    <a:pt x="669" y="904"/>
                  </a:lnTo>
                  <a:lnTo>
                    <a:pt x="701" y="904"/>
                  </a:lnTo>
                  <a:lnTo>
                    <a:pt x="733" y="904"/>
                  </a:lnTo>
                  <a:lnTo>
                    <a:pt x="757" y="904"/>
                  </a:lnTo>
                  <a:lnTo>
                    <a:pt x="788" y="904"/>
                  </a:lnTo>
                  <a:lnTo>
                    <a:pt x="820" y="896"/>
                  </a:lnTo>
                  <a:lnTo>
                    <a:pt x="844" y="896"/>
                  </a:lnTo>
                  <a:lnTo>
                    <a:pt x="868" y="896"/>
                  </a:lnTo>
                </a:path>
              </a:pathLst>
            </a:custGeom>
            <a:solidFill>
              <a:srgbClr val="114FFB"/>
            </a:solidFill>
            <a:ln w="127000" cap="rnd" cmpd="sng">
              <a:noFill/>
              <a:prstDash val="solid"/>
              <a:round/>
              <a:headEnd type="none" w="med" len="med"/>
              <a:tailEnd type="none" w="med" len="med"/>
            </a:ln>
            <a:effectLst/>
          </p:spPr>
          <p:txBody>
            <a:bodyPr/>
            <a:lstStyle/>
            <a:p>
              <a:endParaRPr lang="en-US"/>
            </a:p>
          </p:txBody>
        </p:sp>
        <p:sp>
          <p:nvSpPr>
            <p:cNvPr id="31747" name="Freeform 3"/>
            <p:cNvSpPr>
              <a:spLocks/>
            </p:cNvSpPr>
            <p:nvPr/>
          </p:nvSpPr>
          <p:spPr bwMode="auto">
            <a:xfrm>
              <a:off x="3643" y="1908"/>
              <a:ext cx="881" cy="1625"/>
            </a:xfrm>
            <a:custGeom>
              <a:avLst/>
              <a:gdLst/>
              <a:ahLst/>
              <a:cxnLst>
                <a:cxn ang="0">
                  <a:pos x="856" y="0"/>
                </a:cxn>
                <a:cxn ang="0">
                  <a:pos x="817" y="8"/>
                </a:cxn>
                <a:cxn ang="0">
                  <a:pos x="777" y="24"/>
                </a:cxn>
                <a:cxn ang="0">
                  <a:pos x="737" y="32"/>
                </a:cxn>
                <a:cxn ang="0">
                  <a:pos x="698" y="48"/>
                </a:cxn>
                <a:cxn ang="0">
                  <a:pos x="658" y="64"/>
                </a:cxn>
                <a:cxn ang="0">
                  <a:pos x="610" y="80"/>
                </a:cxn>
                <a:cxn ang="0">
                  <a:pos x="571" y="103"/>
                </a:cxn>
                <a:cxn ang="0">
                  <a:pos x="539" y="127"/>
                </a:cxn>
                <a:cxn ang="0">
                  <a:pos x="499" y="143"/>
                </a:cxn>
                <a:cxn ang="0">
                  <a:pos x="460" y="175"/>
                </a:cxn>
                <a:cxn ang="0">
                  <a:pos x="428" y="199"/>
                </a:cxn>
                <a:cxn ang="0">
                  <a:pos x="373" y="255"/>
                </a:cxn>
                <a:cxn ang="0">
                  <a:pos x="325" y="303"/>
                </a:cxn>
                <a:cxn ang="0">
                  <a:pos x="285" y="342"/>
                </a:cxn>
                <a:cxn ang="0">
                  <a:pos x="246" y="398"/>
                </a:cxn>
                <a:cxn ang="0">
                  <a:pos x="214" y="454"/>
                </a:cxn>
                <a:cxn ang="0">
                  <a:pos x="174" y="509"/>
                </a:cxn>
                <a:cxn ang="0">
                  <a:pos x="151" y="573"/>
                </a:cxn>
                <a:cxn ang="0">
                  <a:pos x="127" y="637"/>
                </a:cxn>
                <a:cxn ang="0">
                  <a:pos x="103" y="716"/>
                </a:cxn>
                <a:cxn ang="0">
                  <a:pos x="87" y="796"/>
                </a:cxn>
                <a:cxn ang="0">
                  <a:pos x="71" y="900"/>
                </a:cxn>
                <a:cxn ang="0">
                  <a:pos x="71" y="995"/>
                </a:cxn>
                <a:cxn ang="0">
                  <a:pos x="87" y="1075"/>
                </a:cxn>
                <a:cxn ang="0">
                  <a:pos x="95" y="1162"/>
                </a:cxn>
                <a:cxn ang="0">
                  <a:pos x="127" y="1250"/>
                </a:cxn>
                <a:cxn ang="0">
                  <a:pos x="159" y="1337"/>
                </a:cxn>
                <a:cxn ang="0">
                  <a:pos x="198" y="1417"/>
                </a:cxn>
                <a:cxn ang="0">
                  <a:pos x="603" y="1624"/>
                </a:cxn>
                <a:cxn ang="0">
                  <a:pos x="595" y="1194"/>
                </a:cxn>
                <a:cxn ang="0">
                  <a:pos x="555" y="1122"/>
                </a:cxn>
                <a:cxn ang="0">
                  <a:pos x="539" y="1059"/>
                </a:cxn>
                <a:cxn ang="0">
                  <a:pos x="531" y="995"/>
                </a:cxn>
                <a:cxn ang="0">
                  <a:pos x="523" y="931"/>
                </a:cxn>
                <a:cxn ang="0">
                  <a:pos x="531" y="860"/>
                </a:cxn>
                <a:cxn ang="0">
                  <a:pos x="547" y="788"/>
                </a:cxn>
                <a:cxn ang="0">
                  <a:pos x="571" y="724"/>
                </a:cxn>
                <a:cxn ang="0">
                  <a:pos x="603" y="669"/>
                </a:cxn>
                <a:cxn ang="0">
                  <a:pos x="634" y="637"/>
                </a:cxn>
                <a:cxn ang="0">
                  <a:pos x="666" y="597"/>
                </a:cxn>
                <a:cxn ang="0">
                  <a:pos x="698" y="565"/>
                </a:cxn>
                <a:cxn ang="0">
                  <a:pos x="729" y="533"/>
                </a:cxn>
                <a:cxn ang="0">
                  <a:pos x="777" y="509"/>
                </a:cxn>
                <a:cxn ang="0">
                  <a:pos x="817" y="486"/>
                </a:cxn>
                <a:cxn ang="0">
                  <a:pos x="880" y="462"/>
                </a:cxn>
              </a:cxnLst>
              <a:rect l="0" t="0" r="r" b="b"/>
              <a:pathLst>
                <a:path w="881" h="1625">
                  <a:moveTo>
                    <a:pt x="880" y="0"/>
                  </a:moveTo>
                  <a:lnTo>
                    <a:pt x="856" y="0"/>
                  </a:lnTo>
                  <a:lnTo>
                    <a:pt x="840" y="8"/>
                  </a:lnTo>
                  <a:lnTo>
                    <a:pt x="817" y="8"/>
                  </a:lnTo>
                  <a:lnTo>
                    <a:pt x="793" y="16"/>
                  </a:lnTo>
                  <a:lnTo>
                    <a:pt x="777" y="24"/>
                  </a:lnTo>
                  <a:lnTo>
                    <a:pt x="761" y="24"/>
                  </a:lnTo>
                  <a:lnTo>
                    <a:pt x="737" y="32"/>
                  </a:lnTo>
                  <a:lnTo>
                    <a:pt x="721" y="40"/>
                  </a:lnTo>
                  <a:lnTo>
                    <a:pt x="698" y="48"/>
                  </a:lnTo>
                  <a:lnTo>
                    <a:pt x="674" y="56"/>
                  </a:lnTo>
                  <a:lnTo>
                    <a:pt x="658" y="64"/>
                  </a:lnTo>
                  <a:lnTo>
                    <a:pt x="634" y="72"/>
                  </a:lnTo>
                  <a:lnTo>
                    <a:pt x="610" y="80"/>
                  </a:lnTo>
                  <a:lnTo>
                    <a:pt x="595" y="96"/>
                  </a:lnTo>
                  <a:lnTo>
                    <a:pt x="571" y="103"/>
                  </a:lnTo>
                  <a:lnTo>
                    <a:pt x="555" y="111"/>
                  </a:lnTo>
                  <a:lnTo>
                    <a:pt x="539" y="127"/>
                  </a:lnTo>
                  <a:lnTo>
                    <a:pt x="523" y="135"/>
                  </a:lnTo>
                  <a:lnTo>
                    <a:pt x="499" y="143"/>
                  </a:lnTo>
                  <a:lnTo>
                    <a:pt x="484" y="159"/>
                  </a:lnTo>
                  <a:lnTo>
                    <a:pt x="460" y="175"/>
                  </a:lnTo>
                  <a:lnTo>
                    <a:pt x="444" y="191"/>
                  </a:lnTo>
                  <a:lnTo>
                    <a:pt x="428" y="199"/>
                  </a:lnTo>
                  <a:lnTo>
                    <a:pt x="396" y="223"/>
                  </a:lnTo>
                  <a:lnTo>
                    <a:pt x="373" y="255"/>
                  </a:lnTo>
                  <a:lnTo>
                    <a:pt x="349" y="271"/>
                  </a:lnTo>
                  <a:lnTo>
                    <a:pt x="325" y="303"/>
                  </a:lnTo>
                  <a:lnTo>
                    <a:pt x="309" y="318"/>
                  </a:lnTo>
                  <a:lnTo>
                    <a:pt x="285" y="342"/>
                  </a:lnTo>
                  <a:lnTo>
                    <a:pt x="262" y="374"/>
                  </a:lnTo>
                  <a:lnTo>
                    <a:pt x="246" y="398"/>
                  </a:lnTo>
                  <a:lnTo>
                    <a:pt x="230" y="422"/>
                  </a:lnTo>
                  <a:lnTo>
                    <a:pt x="214" y="454"/>
                  </a:lnTo>
                  <a:lnTo>
                    <a:pt x="190" y="486"/>
                  </a:lnTo>
                  <a:lnTo>
                    <a:pt x="174" y="509"/>
                  </a:lnTo>
                  <a:lnTo>
                    <a:pt x="166" y="541"/>
                  </a:lnTo>
                  <a:lnTo>
                    <a:pt x="151" y="573"/>
                  </a:lnTo>
                  <a:lnTo>
                    <a:pt x="135" y="605"/>
                  </a:lnTo>
                  <a:lnTo>
                    <a:pt x="127" y="637"/>
                  </a:lnTo>
                  <a:lnTo>
                    <a:pt x="111" y="677"/>
                  </a:lnTo>
                  <a:lnTo>
                    <a:pt x="103" y="716"/>
                  </a:lnTo>
                  <a:lnTo>
                    <a:pt x="95" y="756"/>
                  </a:lnTo>
                  <a:lnTo>
                    <a:pt x="87" y="796"/>
                  </a:lnTo>
                  <a:lnTo>
                    <a:pt x="79" y="844"/>
                  </a:lnTo>
                  <a:lnTo>
                    <a:pt x="71" y="900"/>
                  </a:lnTo>
                  <a:lnTo>
                    <a:pt x="71" y="947"/>
                  </a:lnTo>
                  <a:lnTo>
                    <a:pt x="71" y="995"/>
                  </a:lnTo>
                  <a:lnTo>
                    <a:pt x="79" y="1035"/>
                  </a:lnTo>
                  <a:lnTo>
                    <a:pt x="87" y="1075"/>
                  </a:lnTo>
                  <a:lnTo>
                    <a:pt x="87" y="1115"/>
                  </a:lnTo>
                  <a:lnTo>
                    <a:pt x="95" y="1162"/>
                  </a:lnTo>
                  <a:lnTo>
                    <a:pt x="111" y="1202"/>
                  </a:lnTo>
                  <a:lnTo>
                    <a:pt x="127" y="1250"/>
                  </a:lnTo>
                  <a:lnTo>
                    <a:pt x="143" y="1298"/>
                  </a:lnTo>
                  <a:lnTo>
                    <a:pt x="159" y="1337"/>
                  </a:lnTo>
                  <a:lnTo>
                    <a:pt x="174" y="1377"/>
                  </a:lnTo>
                  <a:lnTo>
                    <a:pt x="198" y="1417"/>
                  </a:lnTo>
                  <a:lnTo>
                    <a:pt x="0" y="1528"/>
                  </a:lnTo>
                  <a:lnTo>
                    <a:pt x="603" y="1624"/>
                  </a:lnTo>
                  <a:lnTo>
                    <a:pt x="825" y="1067"/>
                  </a:lnTo>
                  <a:lnTo>
                    <a:pt x="595" y="1194"/>
                  </a:lnTo>
                  <a:lnTo>
                    <a:pt x="571" y="1154"/>
                  </a:lnTo>
                  <a:lnTo>
                    <a:pt x="555" y="1122"/>
                  </a:lnTo>
                  <a:lnTo>
                    <a:pt x="547" y="1091"/>
                  </a:lnTo>
                  <a:lnTo>
                    <a:pt x="539" y="1059"/>
                  </a:lnTo>
                  <a:lnTo>
                    <a:pt x="531" y="1027"/>
                  </a:lnTo>
                  <a:lnTo>
                    <a:pt x="531" y="995"/>
                  </a:lnTo>
                  <a:lnTo>
                    <a:pt x="523" y="963"/>
                  </a:lnTo>
                  <a:lnTo>
                    <a:pt x="523" y="931"/>
                  </a:lnTo>
                  <a:lnTo>
                    <a:pt x="523" y="900"/>
                  </a:lnTo>
                  <a:lnTo>
                    <a:pt x="531" y="860"/>
                  </a:lnTo>
                  <a:lnTo>
                    <a:pt x="539" y="820"/>
                  </a:lnTo>
                  <a:lnTo>
                    <a:pt x="547" y="788"/>
                  </a:lnTo>
                  <a:lnTo>
                    <a:pt x="563" y="756"/>
                  </a:lnTo>
                  <a:lnTo>
                    <a:pt x="571" y="724"/>
                  </a:lnTo>
                  <a:lnTo>
                    <a:pt x="587" y="693"/>
                  </a:lnTo>
                  <a:lnTo>
                    <a:pt x="603" y="669"/>
                  </a:lnTo>
                  <a:lnTo>
                    <a:pt x="618" y="653"/>
                  </a:lnTo>
                  <a:lnTo>
                    <a:pt x="634" y="637"/>
                  </a:lnTo>
                  <a:lnTo>
                    <a:pt x="650" y="613"/>
                  </a:lnTo>
                  <a:lnTo>
                    <a:pt x="666" y="597"/>
                  </a:lnTo>
                  <a:lnTo>
                    <a:pt x="682" y="581"/>
                  </a:lnTo>
                  <a:lnTo>
                    <a:pt x="698" y="565"/>
                  </a:lnTo>
                  <a:lnTo>
                    <a:pt x="714" y="549"/>
                  </a:lnTo>
                  <a:lnTo>
                    <a:pt x="729" y="533"/>
                  </a:lnTo>
                  <a:lnTo>
                    <a:pt x="753" y="517"/>
                  </a:lnTo>
                  <a:lnTo>
                    <a:pt x="777" y="509"/>
                  </a:lnTo>
                  <a:lnTo>
                    <a:pt x="793" y="494"/>
                  </a:lnTo>
                  <a:lnTo>
                    <a:pt x="817" y="486"/>
                  </a:lnTo>
                  <a:lnTo>
                    <a:pt x="840" y="470"/>
                  </a:lnTo>
                  <a:lnTo>
                    <a:pt x="880" y="462"/>
                  </a:lnTo>
                  <a:lnTo>
                    <a:pt x="880" y="0"/>
                  </a:lnTo>
                </a:path>
              </a:pathLst>
            </a:custGeom>
            <a:solidFill>
              <a:srgbClr val="00FF00"/>
            </a:solidFill>
            <a:ln w="127000" cap="rnd" cmpd="sng">
              <a:noFill/>
              <a:prstDash val="solid"/>
              <a:round/>
              <a:headEnd type="none" w="med" len="med"/>
              <a:tailEnd type="none" w="med" len="med"/>
            </a:ln>
            <a:effectLst/>
          </p:spPr>
          <p:txBody>
            <a:bodyPr/>
            <a:lstStyle/>
            <a:p>
              <a:endParaRPr lang="en-US"/>
            </a:p>
          </p:txBody>
        </p:sp>
        <p:sp>
          <p:nvSpPr>
            <p:cNvPr id="31748" name="Freeform 4"/>
            <p:cNvSpPr>
              <a:spLocks/>
            </p:cNvSpPr>
            <p:nvPr/>
          </p:nvSpPr>
          <p:spPr bwMode="auto">
            <a:xfrm>
              <a:off x="4331" y="1684"/>
              <a:ext cx="1305" cy="1473"/>
            </a:xfrm>
            <a:custGeom>
              <a:avLst/>
              <a:gdLst/>
              <a:ahLst/>
              <a:cxnLst>
                <a:cxn ang="0">
                  <a:pos x="509" y="223"/>
                </a:cxn>
                <a:cxn ang="0">
                  <a:pos x="557" y="231"/>
                </a:cxn>
                <a:cxn ang="0">
                  <a:pos x="596" y="239"/>
                </a:cxn>
                <a:cxn ang="0">
                  <a:pos x="636" y="247"/>
                </a:cxn>
                <a:cxn ang="0">
                  <a:pos x="676" y="263"/>
                </a:cxn>
                <a:cxn ang="0">
                  <a:pos x="716" y="278"/>
                </a:cxn>
                <a:cxn ang="0">
                  <a:pos x="763" y="302"/>
                </a:cxn>
                <a:cxn ang="0">
                  <a:pos x="803" y="318"/>
                </a:cxn>
                <a:cxn ang="0">
                  <a:pos x="835" y="342"/>
                </a:cxn>
                <a:cxn ang="0">
                  <a:pos x="875" y="366"/>
                </a:cxn>
                <a:cxn ang="0">
                  <a:pos x="914" y="390"/>
                </a:cxn>
                <a:cxn ang="0">
                  <a:pos x="946" y="422"/>
                </a:cxn>
                <a:cxn ang="0">
                  <a:pos x="1002" y="469"/>
                </a:cxn>
                <a:cxn ang="0">
                  <a:pos x="1050" y="517"/>
                </a:cxn>
                <a:cxn ang="0">
                  <a:pos x="1089" y="565"/>
                </a:cxn>
                <a:cxn ang="0">
                  <a:pos x="1129" y="613"/>
                </a:cxn>
                <a:cxn ang="0">
                  <a:pos x="1161" y="668"/>
                </a:cxn>
                <a:cxn ang="0">
                  <a:pos x="1193" y="724"/>
                </a:cxn>
                <a:cxn ang="0">
                  <a:pos x="1224" y="788"/>
                </a:cxn>
                <a:cxn ang="0">
                  <a:pos x="1248" y="851"/>
                </a:cxn>
                <a:cxn ang="0">
                  <a:pos x="1272" y="939"/>
                </a:cxn>
                <a:cxn ang="0">
                  <a:pos x="1288" y="1018"/>
                </a:cxn>
                <a:cxn ang="0">
                  <a:pos x="1296" y="1122"/>
                </a:cxn>
                <a:cxn ang="0">
                  <a:pos x="1296" y="1209"/>
                </a:cxn>
                <a:cxn ang="0">
                  <a:pos x="1288" y="1289"/>
                </a:cxn>
                <a:cxn ang="0">
                  <a:pos x="1280" y="1377"/>
                </a:cxn>
                <a:cxn ang="0">
                  <a:pos x="1248" y="1472"/>
                </a:cxn>
                <a:cxn ang="0">
                  <a:pos x="843" y="1257"/>
                </a:cxn>
                <a:cxn ang="0">
                  <a:pos x="851" y="1186"/>
                </a:cxn>
                <a:cxn ang="0">
                  <a:pos x="851" y="1114"/>
                </a:cxn>
                <a:cxn ang="0">
                  <a:pos x="835" y="1042"/>
                </a:cxn>
                <a:cxn ang="0">
                  <a:pos x="811" y="971"/>
                </a:cxn>
                <a:cxn ang="0">
                  <a:pos x="787" y="915"/>
                </a:cxn>
                <a:cxn ang="0">
                  <a:pos x="755" y="867"/>
                </a:cxn>
                <a:cxn ang="0">
                  <a:pos x="724" y="835"/>
                </a:cxn>
                <a:cxn ang="0">
                  <a:pos x="692" y="804"/>
                </a:cxn>
                <a:cxn ang="0">
                  <a:pos x="660" y="772"/>
                </a:cxn>
                <a:cxn ang="0">
                  <a:pos x="620" y="740"/>
                </a:cxn>
                <a:cxn ang="0">
                  <a:pos x="580" y="716"/>
                </a:cxn>
                <a:cxn ang="0">
                  <a:pos x="533" y="692"/>
                </a:cxn>
                <a:cxn ang="0">
                  <a:pos x="493" y="676"/>
                </a:cxn>
                <a:cxn ang="0">
                  <a:pos x="437" y="668"/>
                </a:cxn>
                <a:cxn ang="0">
                  <a:pos x="382" y="660"/>
                </a:cxn>
                <a:cxn ang="0">
                  <a:pos x="366" y="899"/>
                </a:cxn>
                <a:cxn ang="0">
                  <a:pos x="366" y="0"/>
                </a:cxn>
                <a:cxn ang="0">
                  <a:pos x="382" y="207"/>
                </a:cxn>
                <a:cxn ang="0">
                  <a:pos x="437" y="207"/>
                </a:cxn>
                <a:cxn ang="0">
                  <a:pos x="493" y="215"/>
                </a:cxn>
              </a:cxnLst>
              <a:rect l="0" t="0" r="r" b="b"/>
              <a:pathLst>
                <a:path w="1305" h="1473">
                  <a:moveTo>
                    <a:pt x="493" y="215"/>
                  </a:moveTo>
                  <a:lnTo>
                    <a:pt x="509" y="223"/>
                  </a:lnTo>
                  <a:lnTo>
                    <a:pt x="533" y="223"/>
                  </a:lnTo>
                  <a:lnTo>
                    <a:pt x="557" y="231"/>
                  </a:lnTo>
                  <a:lnTo>
                    <a:pt x="572" y="231"/>
                  </a:lnTo>
                  <a:lnTo>
                    <a:pt x="596" y="239"/>
                  </a:lnTo>
                  <a:lnTo>
                    <a:pt x="612" y="247"/>
                  </a:lnTo>
                  <a:lnTo>
                    <a:pt x="636" y="247"/>
                  </a:lnTo>
                  <a:lnTo>
                    <a:pt x="652" y="255"/>
                  </a:lnTo>
                  <a:lnTo>
                    <a:pt x="676" y="263"/>
                  </a:lnTo>
                  <a:lnTo>
                    <a:pt x="700" y="271"/>
                  </a:lnTo>
                  <a:lnTo>
                    <a:pt x="716" y="278"/>
                  </a:lnTo>
                  <a:lnTo>
                    <a:pt x="739" y="286"/>
                  </a:lnTo>
                  <a:lnTo>
                    <a:pt x="763" y="302"/>
                  </a:lnTo>
                  <a:lnTo>
                    <a:pt x="779" y="310"/>
                  </a:lnTo>
                  <a:lnTo>
                    <a:pt x="803" y="318"/>
                  </a:lnTo>
                  <a:lnTo>
                    <a:pt x="819" y="334"/>
                  </a:lnTo>
                  <a:lnTo>
                    <a:pt x="835" y="342"/>
                  </a:lnTo>
                  <a:lnTo>
                    <a:pt x="851" y="350"/>
                  </a:lnTo>
                  <a:lnTo>
                    <a:pt x="875" y="366"/>
                  </a:lnTo>
                  <a:lnTo>
                    <a:pt x="891" y="382"/>
                  </a:lnTo>
                  <a:lnTo>
                    <a:pt x="914" y="390"/>
                  </a:lnTo>
                  <a:lnTo>
                    <a:pt x="930" y="406"/>
                  </a:lnTo>
                  <a:lnTo>
                    <a:pt x="946" y="422"/>
                  </a:lnTo>
                  <a:lnTo>
                    <a:pt x="978" y="446"/>
                  </a:lnTo>
                  <a:lnTo>
                    <a:pt x="1002" y="469"/>
                  </a:lnTo>
                  <a:lnTo>
                    <a:pt x="1026" y="485"/>
                  </a:lnTo>
                  <a:lnTo>
                    <a:pt x="1050" y="517"/>
                  </a:lnTo>
                  <a:lnTo>
                    <a:pt x="1065" y="541"/>
                  </a:lnTo>
                  <a:lnTo>
                    <a:pt x="1089" y="565"/>
                  </a:lnTo>
                  <a:lnTo>
                    <a:pt x="1113" y="589"/>
                  </a:lnTo>
                  <a:lnTo>
                    <a:pt x="1129" y="613"/>
                  </a:lnTo>
                  <a:lnTo>
                    <a:pt x="1145" y="644"/>
                  </a:lnTo>
                  <a:lnTo>
                    <a:pt x="1161" y="668"/>
                  </a:lnTo>
                  <a:lnTo>
                    <a:pt x="1177" y="700"/>
                  </a:lnTo>
                  <a:lnTo>
                    <a:pt x="1193" y="724"/>
                  </a:lnTo>
                  <a:lnTo>
                    <a:pt x="1209" y="756"/>
                  </a:lnTo>
                  <a:lnTo>
                    <a:pt x="1224" y="788"/>
                  </a:lnTo>
                  <a:lnTo>
                    <a:pt x="1240" y="820"/>
                  </a:lnTo>
                  <a:lnTo>
                    <a:pt x="1248" y="851"/>
                  </a:lnTo>
                  <a:lnTo>
                    <a:pt x="1264" y="899"/>
                  </a:lnTo>
                  <a:lnTo>
                    <a:pt x="1272" y="939"/>
                  </a:lnTo>
                  <a:lnTo>
                    <a:pt x="1280" y="979"/>
                  </a:lnTo>
                  <a:lnTo>
                    <a:pt x="1288" y="1018"/>
                  </a:lnTo>
                  <a:lnTo>
                    <a:pt x="1296" y="1066"/>
                  </a:lnTo>
                  <a:lnTo>
                    <a:pt x="1296" y="1122"/>
                  </a:lnTo>
                  <a:lnTo>
                    <a:pt x="1304" y="1162"/>
                  </a:lnTo>
                  <a:lnTo>
                    <a:pt x="1296" y="1209"/>
                  </a:lnTo>
                  <a:lnTo>
                    <a:pt x="1296" y="1249"/>
                  </a:lnTo>
                  <a:lnTo>
                    <a:pt x="1288" y="1289"/>
                  </a:lnTo>
                  <a:lnTo>
                    <a:pt x="1288" y="1337"/>
                  </a:lnTo>
                  <a:lnTo>
                    <a:pt x="1280" y="1377"/>
                  </a:lnTo>
                  <a:lnTo>
                    <a:pt x="1264" y="1424"/>
                  </a:lnTo>
                  <a:lnTo>
                    <a:pt x="1248" y="1472"/>
                  </a:lnTo>
                  <a:lnTo>
                    <a:pt x="1169" y="1201"/>
                  </a:lnTo>
                  <a:lnTo>
                    <a:pt x="843" y="1257"/>
                  </a:lnTo>
                  <a:lnTo>
                    <a:pt x="843" y="1209"/>
                  </a:lnTo>
                  <a:lnTo>
                    <a:pt x="851" y="1186"/>
                  </a:lnTo>
                  <a:lnTo>
                    <a:pt x="851" y="1154"/>
                  </a:lnTo>
                  <a:lnTo>
                    <a:pt x="851" y="1114"/>
                  </a:lnTo>
                  <a:lnTo>
                    <a:pt x="843" y="1082"/>
                  </a:lnTo>
                  <a:lnTo>
                    <a:pt x="835" y="1042"/>
                  </a:lnTo>
                  <a:lnTo>
                    <a:pt x="827" y="1011"/>
                  </a:lnTo>
                  <a:lnTo>
                    <a:pt x="811" y="971"/>
                  </a:lnTo>
                  <a:lnTo>
                    <a:pt x="803" y="939"/>
                  </a:lnTo>
                  <a:lnTo>
                    <a:pt x="787" y="915"/>
                  </a:lnTo>
                  <a:lnTo>
                    <a:pt x="771" y="891"/>
                  </a:lnTo>
                  <a:lnTo>
                    <a:pt x="755" y="867"/>
                  </a:lnTo>
                  <a:lnTo>
                    <a:pt x="739" y="851"/>
                  </a:lnTo>
                  <a:lnTo>
                    <a:pt x="724" y="835"/>
                  </a:lnTo>
                  <a:lnTo>
                    <a:pt x="708" y="812"/>
                  </a:lnTo>
                  <a:lnTo>
                    <a:pt x="692" y="804"/>
                  </a:lnTo>
                  <a:lnTo>
                    <a:pt x="676" y="780"/>
                  </a:lnTo>
                  <a:lnTo>
                    <a:pt x="660" y="772"/>
                  </a:lnTo>
                  <a:lnTo>
                    <a:pt x="644" y="756"/>
                  </a:lnTo>
                  <a:lnTo>
                    <a:pt x="620" y="740"/>
                  </a:lnTo>
                  <a:lnTo>
                    <a:pt x="596" y="724"/>
                  </a:lnTo>
                  <a:lnTo>
                    <a:pt x="580" y="716"/>
                  </a:lnTo>
                  <a:lnTo>
                    <a:pt x="557" y="700"/>
                  </a:lnTo>
                  <a:lnTo>
                    <a:pt x="533" y="692"/>
                  </a:lnTo>
                  <a:lnTo>
                    <a:pt x="517" y="684"/>
                  </a:lnTo>
                  <a:lnTo>
                    <a:pt x="493" y="676"/>
                  </a:lnTo>
                  <a:lnTo>
                    <a:pt x="461" y="668"/>
                  </a:lnTo>
                  <a:lnTo>
                    <a:pt x="437" y="668"/>
                  </a:lnTo>
                  <a:lnTo>
                    <a:pt x="406" y="660"/>
                  </a:lnTo>
                  <a:lnTo>
                    <a:pt x="382" y="660"/>
                  </a:lnTo>
                  <a:lnTo>
                    <a:pt x="366" y="660"/>
                  </a:lnTo>
                  <a:lnTo>
                    <a:pt x="366" y="899"/>
                  </a:lnTo>
                  <a:lnTo>
                    <a:pt x="0" y="454"/>
                  </a:lnTo>
                  <a:lnTo>
                    <a:pt x="366" y="0"/>
                  </a:lnTo>
                  <a:lnTo>
                    <a:pt x="366" y="207"/>
                  </a:lnTo>
                  <a:lnTo>
                    <a:pt x="382" y="207"/>
                  </a:lnTo>
                  <a:lnTo>
                    <a:pt x="413" y="207"/>
                  </a:lnTo>
                  <a:lnTo>
                    <a:pt x="437" y="207"/>
                  </a:lnTo>
                  <a:lnTo>
                    <a:pt x="469" y="215"/>
                  </a:lnTo>
                  <a:lnTo>
                    <a:pt x="493" y="215"/>
                  </a:lnTo>
                </a:path>
              </a:pathLst>
            </a:custGeom>
            <a:solidFill>
              <a:srgbClr val="FFC5CF"/>
            </a:solidFill>
            <a:ln w="127000" cap="rnd" cmpd="sng">
              <a:noFill/>
              <a:prstDash val="solid"/>
              <a:round/>
              <a:headEnd type="none" w="med" len="med"/>
              <a:tailEnd type="none" w="med" len="med"/>
            </a:ln>
            <a:effectLst/>
          </p:spPr>
          <p:txBody>
            <a:bodyPr/>
            <a:lstStyle/>
            <a:p>
              <a:endParaRPr lang="en-US"/>
            </a:p>
          </p:txBody>
        </p:sp>
      </p:grpSp>
      <p:sp>
        <p:nvSpPr>
          <p:cNvPr id="31750" name="Rectangle 6"/>
          <p:cNvSpPr>
            <a:spLocks noGrp="1" noChangeArrowheads="1"/>
          </p:cNvSpPr>
          <p:nvPr>
            <p:ph type="title"/>
          </p:nvPr>
        </p:nvSpPr>
        <p:spPr>
          <a:noFill/>
          <a:ln/>
        </p:spPr>
        <p:txBody>
          <a:bodyPr lIns="61913" rIns="61913"/>
          <a:lstStyle/>
          <a:p>
            <a:pPr defTabSz="904875"/>
            <a:r>
              <a:rPr lang="en-US"/>
              <a:t>After the Meeting</a:t>
            </a:r>
          </a:p>
        </p:txBody>
      </p:sp>
      <p:sp>
        <p:nvSpPr>
          <p:cNvPr id="31751" name="Rectangle 7"/>
          <p:cNvSpPr>
            <a:spLocks noGrp="1" noChangeArrowheads="1"/>
          </p:cNvSpPr>
          <p:nvPr>
            <p:ph sz="quarter" idx="1"/>
          </p:nvPr>
        </p:nvSpPr>
        <p:spPr>
          <a:xfrm>
            <a:off x="311150" y="1600200"/>
            <a:ext cx="7689850" cy="5029200"/>
          </a:xfrm>
          <a:noFill/>
          <a:ln/>
        </p:spPr>
        <p:txBody>
          <a:bodyPr>
            <a:normAutofit fontScale="70000" lnSpcReduction="20000"/>
          </a:bodyPr>
          <a:lstStyle/>
          <a:p>
            <a:pPr marL="342900" indent="-342900">
              <a:spcBef>
                <a:spcPct val="184000"/>
              </a:spcBef>
              <a:buFontTx/>
              <a:buChar char="•"/>
            </a:pPr>
            <a:r>
              <a:rPr lang="en-US" dirty="0" smtClean="0"/>
              <a:t>Review meeting benefits and concerns</a:t>
            </a:r>
          </a:p>
          <a:p>
            <a:pPr marL="342900" indent="-342900">
              <a:spcBef>
                <a:spcPct val="184000"/>
              </a:spcBef>
              <a:buFontTx/>
              <a:buChar char="•"/>
            </a:pPr>
            <a:r>
              <a:rPr lang="en-US" dirty="0" smtClean="0"/>
              <a:t>Solicit participants’ individual feedback </a:t>
            </a:r>
            <a:r>
              <a:rPr lang="en-US" dirty="0"/>
              <a:t>on </a:t>
            </a:r>
            <a:r>
              <a:rPr lang="en-US" dirty="0" smtClean="0"/>
              <a:t>meeting</a:t>
            </a:r>
            <a:endParaRPr lang="en-US" dirty="0"/>
          </a:p>
          <a:p>
            <a:pPr marL="342900" indent="-342900">
              <a:spcBef>
                <a:spcPct val="184000"/>
              </a:spcBef>
              <a:buFontTx/>
              <a:buChar char="•"/>
            </a:pPr>
            <a:r>
              <a:rPr lang="en-US" dirty="0" smtClean="0"/>
              <a:t>Compare notes and prepare </a:t>
            </a:r>
            <a:r>
              <a:rPr lang="en-US" dirty="0"/>
              <a:t>and distribute meeting </a:t>
            </a:r>
            <a:r>
              <a:rPr lang="en-US" dirty="0" smtClean="0"/>
              <a:t>minutes</a:t>
            </a:r>
            <a:endParaRPr lang="en-US" dirty="0"/>
          </a:p>
          <a:p>
            <a:pPr marL="342900" indent="-342900">
              <a:spcBef>
                <a:spcPct val="184000"/>
              </a:spcBef>
              <a:buFontTx/>
              <a:buChar char="•"/>
            </a:pPr>
            <a:r>
              <a:rPr lang="en-US" dirty="0"/>
              <a:t>Follow up on Next Steps </a:t>
            </a:r>
            <a:r>
              <a:rPr lang="en-US" dirty="0" smtClean="0"/>
              <a:t>via email, phone, etc.</a:t>
            </a:r>
            <a:endParaRPr lang="en-US" dirty="0"/>
          </a:p>
          <a:p>
            <a:pPr marL="342900" indent="-342900">
              <a:spcBef>
                <a:spcPct val="184000"/>
              </a:spcBef>
              <a:buFontTx/>
              <a:buChar char="•"/>
            </a:pPr>
            <a:r>
              <a:rPr lang="en-US" dirty="0" smtClean="0"/>
              <a:t>Set up sub-teams to work on larger actions</a:t>
            </a:r>
          </a:p>
          <a:p>
            <a:pPr marL="342900" indent="-342900">
              <a:spcBef>
                <a:spcPct val="184000"/>
              </a:spcBef>
              <a:buFontTx/>
              <a:buChar char="•"/>
            </a:pPr>
            <a:r>
              <a:rPr lang="en-US" dirty="0" smtClean="0"/>
              <a:t>Issue progress reports </a:t>
            </a:r>
            <a:endParaRPr lang="en-US" dirty="0"/>
          </a:p>
          <a:p>
            <a:pPr marL="342900" indent="-342900">
              <a:spcBef>
                <a:spcPct val="184000"/>
              </a:spcBef>
              <a:buFontTx/>
              <a:buChar char="•"/>
            </a:pPr>
            <a:r>
              <a:rPr lang="en-US" dirty="0"/>
              <a:t>Start planning </a:t>
            </a:r>
            <a:r>
              <a:rPr lang="en-US" dirty="0" smtClean="0"/>
              <a:t>the next </a:t>
            </a:r>
            <a:r>
              <a:rPr lang="en-US" dirty="0"/>
              <a:t>meeting</a:t>
            </a:r>
          </a:p>
        </p:txBody>
      </p:sp>
      <p:sp>
        <p:nvSpPr>
          <p:cNvPr id="31752" name="Rectangle 8"/>
          <p:cNvSpPr>
            <a:spLocks noChangeArrowheads="1"/>
          </p:cNvSpPr>
          <p:nvPr/>
        </p:nvSpPr>
        <p:spPr bwMode="auto">
          <a:xfrm rot="17520000">
            <a:off x="6011069" y="4026694"/>
            <a:ext cx="717550" cy="363538"/>
          </a:xfrm>
          <a:prstGeom prst="rect">
            <a:avLst/>
          </a:prstGeom>
          <a:noFill/>
          <a:ln w="12700">
            <a:noFill/>
            <a:miter lim="800000"/>
            <a:headEnd/>
            <a:tailEnd/>
          </a:ln>
          <a:effectLst/>
        </p:spPr>
        <p:txBody>
          <a:bodyPr wrap="none" lIns="90488" tIns="44450" rIns="90488" bIns="44450">
            <a:spAutoFit/>
          </a:bodyPr>
          <a:lstStyle/>
          <a:p>
            <a:pPr>
              <a:lnSpc>
                <a:spcPct val="90000"/>
              </a:lnSpc>
            </a:pPr>
            <a:r>
              <a:rPr lang="en-US" sz="2000" b="1" dirty="0">
                <a:solidFill>
                  <a:schemeClr val="bg1"/>
                </a:solidFill>
                <a:effectLst>
                  <a:outerShdw blurRad="38100" dist="38100" dir="2700000" algn="tl">
                    <a:srgbClr val="C0C0C0"/>
                  </a:outerShdw>
                </a:effectLst>
              </a:rPr>
              <a:t>Plan</a:t>
            </a:r>
          </a:p>
        </p:txBody>
      </p:sp>
      <p:sp>
        <p:nvSpPr>
          <p:cNvPr id="31753" name="Rectangle 9"/>
          <p:cNvSpPr>
            <a:spLocks noChangeArrowheads="1"/>
          </p:cNvSpPr>
          <p:nvPr/>
        </p:nvSpPr>
        <p:spPr bwMode="auto">
          <a:xfrm rot="2160000">
            <a:off x="8050213" y="3668713"/>
            <a:ext cx="520700" cy="363537"/>
          </a:xfrm>
          <a:prstGeom prst="rect">
            <a:avLst/>
          </a:prstGeom>
          <a:noFill/>
          <a:ln w="12700">
            <a:noFill/>
            <a:miter lim="800000"/>
            <a:headEnd/>
            <a:tailEnd/>
          </a:ln>
          <a:effectLst/>
        </p:spPr>
        <p:txBody>
          <a:bodyPr wrap="none" lIns="90488" tIns="44450" rIns="90488" bIns="44450">
            <a:spAutoFit/>
          </a:bodyPr>
          <a:lstStyle/>
          <a:p>
            <a:pPr>
              <a:lnSpc>
                <a:spcPct val="90000"/>
              </a:lnSpc>
            </a:pPr>
            <a:r>
              <a:rPr lang="en-US" sz="2000" b="1">
                <a:solidFill>
                  <a:schemeClr val="bg1"/>
                </a:solidFill>
                <a:effectLst>
                  <a:outerShdw blurRad="38100" dist="38100" dir="2700000" algn="tl">
                    <a:srgbClr val="C0C0C0"/>
                  </a:outerShdw>
                </a:effectLst>
              </a:rPr>
              <a:t>Do</a:t>
            </a:r>
          </a:p>
        </p:txBody>
      </p:sp>
      <p:sp>
        <p:nvSpPr>
          <p:cNvPr id="31754" name="Rectangle 10"/>
          <p:cNvSpPr>
            <a:spLocks noChangeArrowheads="1"/>
          </p:cNvSpPr>
          <p:nvPr/>
        </p:nvSpPr>
        <p:spPr bwMode="auto">
          <a:xfrm>
            <a:off x="7194550" y="5432425"/>
            <a:ext cx="1055688" cy="363538"/>
          </a:xfrm>
          <a:prstGeom prst="rect">
            <a:avLst/>
          </a:prstGeom>
          <a:noFill/>
          <a:ln w="12700">
            <a:noFill/>
            <a:miter lim="800000"/>
            <a:headEnd/>
            <a:tailEnd/>
          </a:ln>
          <a:effectLst/>
        </p:spPr>
        <p:txBody>
          <a:bodyPr wrap="none" lIns="90488" tIns="44450" rIns="90488" bIns="44450">
            <a:spAutoFit/>
          </a:bodyPr>
          <a:lstStyle/>
          <a:p>
            <a:pPr>
              <a:lnSpc>
                <a:spcPct val="90000"/>
              </a:lnSpc>
            </a:pPr>
            <a:r>
              <a:rPr lang="en-US" sz="2000" b="1">
                <a:solidFill>
                  <a:schemeClr val="bg1"/>
                </a:solidFill>
                <a:effectLst>
                  <a:outerShdw blurRad="38100" dist="38100" dir="2700000" algn="tl">
                    <a:srgbClr val="C0C0C0"/>
                  </a:outerShdw>
                </a:effectLst>
              </a:rPr>
              <a:t>Review</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247650" y="285750"/>
            <a:ext cx="25400" cy="315913"/>
          </a:xfrm>
          <a:prstGeom prst="rect">
            <a:avLst/>
          </a:prstGeom>
          <a:noFill/>
          <a:ln w="12700">
            <a:noFill/>
            <a:miter lim="800000"/>
            <a:headEnd/>
            <a:tailEnd/>
          </a:ln>
          <a:effectLst/>
        </p:spPr>
        <p:txBody>
          <a:bodyPr wrap="none" anchor="ctr"/>
          <a:lstStyle/>
          <a:p>
            <a:endParaRPr lang="en-US"/>
          </a:p>
        </p:txBody>
      </p:sp>
      <p:sp>
        <p:nvSpPr>
          <p:cNvPr id="9219" name="Rectangle 3"/>
          <p:cNvSpPr>
            <a:spLocks noChangeArrowheads="1"/>
          </p:cNvSpPr>
          <p:nvPr/>
        </p:nvSpPr>
        <p:spPr bwMode="auto">
          <a:xfrm>
            <a:off x="1962150" y="2230438"/>
            <a:ext cx="5219700" cy="2347912"/>
          </a:xfrm>
          <a:prstGeom prst="rect">
            <a:avLst/>
          </a:prstGeom>
          <a:solidFill>
            <a:schemeClr val="bg1"/>
          </a:solidFill>
          <a:ln w="12700">
            <a:solidFill>
              <a:schemeClr val="tx1"/>
            </a:solidFill>
            <a:miter lim="800000"/>
            <a:headEnd/>
            <a:tailEnd/>
          </a:ln>
          <a:effectLst>
            <a:outerShdw dist="53882" dir="2700000" algn="ctr" rotWithShape="0">
              <a:schemeClr val="bg2"/>
            </a:outerShdw>
          </a:effectLst>
        </p:spPr>
        <p:txBody>
          <a:bodyPr wrap="none" anchor="ctr"/>
          <a:lstStyle/>
          <a:p>
            <a:endParaRPr lang="en-US"/>
          </a:p>
        </p:txBody>
      </p:sp>
      <p:sp>
        <p:nvSpPr>
          <p:cNvPr id="9220" name="Rectangle 4"/>
          <p:cNvSpPr>
            <a:spLocks noGrp="1" noChangeArrowheads="1"/>
          </p:cNvSpPr>
          <p:nvPr>
            <p:ph type="title"/>
          </p:nvPr>
        </p:nvSpPr>
        <p:spPr>
          <a:noFill/>
          <a:ln/>
        </p:spPr>
        <p:txBody>
          <a:bodyPr lIns="61913" rIns="61913"/>
          <a:lstStyle/>
          <a:p>
            <a:pPr defTabSz="904875"/>
            <a:r>
              <a:rPr lang="en-US"/>
              <a:t>When Is a Meeting Effective?</a:t>
            </a:r>
          </a:p>
        </p:txBody>
      </p:sp>
      <p:sp>
        <p:nvSpPr>
          <p:cNvPr id="9221" name="Rectangle 5"/>
          <p:cNvSpPr>
            <a:spLocks noChangeArrowheads="1"/>
          </p:cNvSpPr>
          <p:nvPr/>
        </p:nvSpPr>
        <p:spPr bwMode="auto">
          <a:xfrm>
            <a:off x="1274763" y="2679700"/>
            <a:ext cx="6673850" cy="1462088"/>
          </a:xfrm>
          <a:prstGeom prst="rect">
            <a:avLst/>
          </a:prstGeom>
          <a:noFill/>
          <a:ln w="12700">
            <a:noFill/>
            <a:miter lim="800000"/>
            <a:headEnd/>
            <a:tailEnd/>
          </a:ln>
          <a:effectLst>
            <a:outerShdw dist="17961" dir="2700000" algn="ctr" rotWithShape="0">
              <a:schemeClr val="bg1"/>
            </a:outerShdw>
          </a:effectLst>
        </p:spPr>
        <p:txBody>
          <a:bodyPr lIns="90488" tIns="44450" rIns="90488" bIns="44450">
            <a:spAutoFit/>
          </a:bodyPr>
          <a:lstStyle/>
          <a:p>
            <a:pPr algn="ctr"/>
            <a:r>
              <a:rPr lang="en-US" sz="1800" b="1" i="1"/>
              <a:t>A meeting is effective when it achieves its</a:t>
            </a:r>
          </a:p>
          <a:p>
            <a:pPr algn="ctr"/>
            <a:endParaRPr lang="en-US" sz="1800" b="1" i="1"/>
          </a:p>
          <a:p>
            <a:pPr algn="ctr"/>
            <a:r>
              <a:rPr lang="en-US" sz="1800" b="1" i="1"/>
              <a:t>objectives in a minimum amount of time </a:t>
            </a:r>
          </a:p>
          <a:p>
            <a:pPr algn="ctr"/>
            <a:endParaRPr lang="en-US" sz="1800" b="1" i="1"/>
          </a:p>
          <a:p>
            <a:pPr algn="ctr"/>
            <a:r>
              <a:rPr lang="en-US" sz="1800" b="1" i="1"/>
              <a:t>to the satisfaction of the participants.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71450" y="896938"/>
            <a:ext cx="8724900" cy="390525"/>
          </a:xfrm>
          <a:noFill/>
          <a:ln/>
        </p:spPr>
        <p:txBody>
          <a:bodyPr>
            <a:normAutofit fontScale="90000"/>
          </a:bodyPr>
          <a:lstStyle/>
          <a:p>
            <a:pPr algn="ctr"/>
            <a:r>
              <a:rPr lang="en-US" dirty="0" smtClean="0"/>
              <a:t>A Checklist Can Help Evaluate </a:t>
            </a:r>
            <a:br>
              <a:rPr lang="en-US" dirty="0" smtClean="0"/>
            </a:br>
            <a:r>
              <a:rPr lang="en-US" dirty="0" smtClean="0"/>
              <a:t>Meeting Effectiveness</a:t>
            </a:r>
            <a:endParaRPr lang="en-US" dirty="0"/>
          </a:p>
        </p:txBody>
      </p:sp>
      <p:sp>
        <p:nvSpPr>
          <p:cNvPr id="10243" name="Rectangle 3"/>
          <p:cNvSpPr>
            <a:spLocks noGrp="1" noChangeArrowheads="1"/>
          </p:cNvSpPr>
          <p:nvPr>
            <p:ph sz="quarter" idx="1"/>
          </p:nvPr>
        </p:nvSpPr>
        <p:spPr>
          <a:xfrm>
            <a:off x="171450" y="1828800"/>
            <a:ext cx="7143749" cy="4724399"/>
          </a:xfrm>
          <a:noFill/>
          <a:ln/>
        </p:spPr>
        <p:txBody>
          <a:bodyPr>
            <a:noAutofit/>
          </a:bodyPr>
          <a:lstStyle/>
          <a:p>
            <a:pPr lvl="1" algn="ctr">
              <a:spcBef>
                <a:spcPct val="25000"/>
              </a:spcBef>
              <a:buFontTx/>
              <a:buNone/>
            </a:pPr>
            <a:r>
              <a:rPr lang="en-US" sz="1400" i="1" dirty="0"/>
              <a:t>Activity</a:t>
            </a:r>
            <a:endParaRPr lang="en-US" sz="1400" dirty="0"/>
          </a:p>
          <a:p>
            <a:pPr lvl="1">
              <a:spcBef>
                <a:spcPct val="25000"/>
              </a:spcBef>
              <a:buFontTx/>
              <a:buNone/>
            </a:pPr>
            <a:r>
              <a:rPr lang="en-US" sz="1400" dirty="0"/>
              <a:t>  1.	Was an agenda sent out ahead of </a:t>
            </a:r>
            <a:r>
              <a:rPr lang="en-US" sz="1400" dirty="0" smtClean="0"/>
              <a:t>time with minutes and any pre-reading?</a:t>
            </a:r>
            <a:endParaRPr lang="en-US" sz="1400" dirty="0"/>
          </a:p>
          <a:p>
            <a:pPr lvl="1">
              <a:spcBef>
                <a:spcPct val="25000"/>
              </a:spcBef>
              <a:buFontTx/>
              <a:buNone/>
            </a:pPr>
            <a:r>
              <a:rPr lang="en-US" sz="1400" dirty="0"/>
              <a:t>  </a:t>
            </a:r>
            <a:r>
              <a:rPr lang="en-US" sz="1400" dirty="0" smtClean="0"/>
              <a:t>2. Were </a:t>
            </a:r>
            <a:r>
              <a:rPr lang="en-US" sz="1400" dirty="0"/>
              <a:t>objectives clear?</a:t>
            </a:r>
          </a:p>
          <a:p>
            <a:pPr lvl="1">
              <a:spcBef>
                <a:spcPct val="25000"/>
              </a:spcBef>
              <a:buFontTx/>
              <a:buNone/>
            </a:pPr>
            <a:r>
              <a:rPr lang="en-US" sz="1400" dirty="0"/>
              <a:t>  </a:t>
            </a:r>
            <a:r>
              <a:rPr lang="en-US" sz="1400" dirty="0" smtClean="0"/>
              <a:t>3. Were </a:t>
            </a:r>
            <a:r>
              <a:rPr lang="en-US" sz="1400" dirty="0"/>
              <a:t>handouts and meeting aides prepared in </a:t>
            </a:r>
            <a:r>
              <a:rPr lang="en-US" sz="1400" dirty="0" smtClean="0"/>
              <a:t>advance?</a:t>
            </a:r>
            <a:endParaRPr lang="en-US" sz="1400" dirty="0"/>
          </a:p>
          <a:p>
            <a:pPr lvl="1">
              <a:spcBef>
                <a:spcPct val="25000"/>
              </a:spcBef>
              <a:buFontTx/>
              <a:buNone/>
            </a:pPr>
            <a:r>
              <a:rPr lang="en-US" sz="1400" dirty="0"/>
              <a:t>  </a:t>
            </a:r>
            <a:r>
              <a:rPr lang="en-US" sz="1400" dirty="0" smtClean="0"/>
              <a:t>4. Was </a:t>
            </a:r>
            <a:r>
              <a:rPr lang="en-US" sz="1400" dirty="0"/>
              <a:t>the meeting room set up properly?</a:t>
            </a:r>
          </a:p>
          <a:p>
            <a:pPr lvl="1">
              <a:spcBef>
                <a:spcPct val="25000"/>
              </a:spcBef>
              <a:buFontTx/>
              <a:buNone/>
            </a:pPr>
            <a:r>
              <a:rPr lang="en-US" sz="1400" dirty="0"/>
              <a:t>  5</a:t>
            </a:r>
            <a:r>
              <a:rPr lang="en-US" sz="1400" dirty="0" smtClean="0"/>
              <a:t>.  Did </a:t>
            </a:r>
            <a:r>
              <a:rPr lang="en-US" sz="1400" dirty="0"/>
              <a:t>the meeting start on time?</a:t>
            </a:r>
          </a:p>
          <a:p>
            <a:pPr lvl="1">
              <a:spcBef>
                <a:spcPct val="25000"/>
              </a:spcBef>
              <a:buFontTx/>
              <a:buNone/>
            </a:pPr>
            <a:r>
              <a:rPr lang="en-US" sz="1400" dirty="0"/>
              <a:t>  </a:t>
            </a:r>
            <a:r>
              <a:rPr lang="en-US" sz="1400" dirty="0" smtClean="0"/>
              <a:t>6. Was </a:t>
            </a:r>
            <a:r>
              <a:rPr lang="en-US" sz="1400" dirty="0"/>
              <a:t>the agenda followed?</a:t>
            </a:r>
          </a:p>
          <a:p>
            <a:pPr lvl="1">
              <a:spcBef>
                <a:spcPct val="25000"/>
              </a:spcBef>
              <a:buFontTx/>
              <a:buNone/>
            </a:pPr>
            <a:r>
              <a:rPr lang="en-US" sz="1400" dirty="0"/>
              <a:t>  7.	</a:t>
            </a:r>
            <a:r>
              <a:rPr lang="en-US" sz="1400" dirty="0" smtClean="0"/>
              <a:t>  Did </a:t>
            </a:r>
            <a:r>
              <a:rPr lang="en-US" sz="1400" dirty="0"/>
              <a:t>participants understand what was expected of them during the meeting?</a:t>
            </a:r>
          </a:p>
          <a:p>
            <a:pPr lvl="1">
              <a:spcBef>
                <a:spcPct val="25000"/>
              </a:spcBef>
              <a:buFontTx/>
              <a:buNone/>
            </a:pPr>
            <a:r>
              <a:rPr lang="en-US" sz="1400" dirty="0"/>
              <a:t>  </a:t>
            </a:r>
            <a:r>
              <a:rPr lang="en-US" sz="1400" dirty="0" smtClean="0"/>
              <a:t>8. Did </a:t>
            </a:r>
            <a:r>
              <a:rPr lang="en-US" sz="1400" dirty="0"/>
              <a:t>the meeting end on time?</a:t>
            </a:r>
          </a:p>
          <a:p>
            <a:pPr lvl="1">
              <a:spcBef>
                <a:spcPct val="25000"/>
              </a:spcBef>
              <a:buFontTx/>
              <a:buNone/>
            </a:pPr>
            <a:r>
              <a:rPr lang="en-US" sz="1400" dirty="0"/>
              <a:t>  </a:t>
            </a:r>
            <a:r>
              <a:rPr lang="en-US" sz="1400" dirty="0" smtClean="0"/>
              <a:t>9. Was </a:t>
            </a:r>
            <a:r>
              <a:rPr lang="en-US" sz="1400" dirty="0"/>
              <a:t>there good participation in the meeting?</a:t>
            </a:r>
          </a:p>
          <a:p>
            <a:pPr lvl="1">
              <a:spcBef>
                <a:spcPct val="25000"/>
              </a:spcBef>
              <a:buFontTx/>
              <a:buNone/>
            </a:pPr>
            <a:r>
              <a:rPr lang="en-US" sz="1400" dirty="0" smtClean="0"/>
              <a:t>10. Were meeting roles followed?</a:t>
            </a:r>
            <a:endParaRPr lang="en-US" sz="1400" dirty="0"/>
          </a:p>
          <a:p>
            <a:pPr lvl="1">
              <a:spcBef>
                <a:spcPct val="25000"/>
              </a:spcBef>
              <a:buFontTx/>
              <a:buNone/>
            </a:pPr>
            <a:r>
              <a:rPr lang="en-US" sz="1400" dirty="0"/>
              <a:t>11.	Was the meeting summarized?</a:t>
            </a:r>
          </a:p>
          <a:p>
            <a:pPr lvl="1">
              <a:spcBef>
                <a:spcPct val="25000"/>
              </a:spcBef>
              <a:buFontTx/>
              <a:buNone/>
            </a:pPr>
            <a:r>
              <a:rPr lang="en-US" sz="1400" dirty="0"/>
              <a:t>12.	</a:t>
            </a:r>
            <a:r>
              <a:rPr lang="en-US" sz="1400" dirty="0" smtClean="0"/>
              <a:t> Were </a:t>
            </a:r>
            <a:r>
              <a:rPr lang="en-US" sz="1400" dirty="0"/>
              <a:t>participants’ problems, concerns, and needs sought?</a:t>
            </a:r>
          </a:p>
          <a:p>
            <a:pPr lvl="1">
              <a:spcBef>
                <a:spcPct val="25000"/>
              </a:spcBef>
              <a:buFontTx/>
              <a:buNone/>
            </a:pPr>
            <a:r>
              <a:rPr lang="en-US" sz="1400" dirty="0"/>
              <a:t>13.	</a:t>
            </a:r>
            <a:r>
              <a:rPr lang="en-US" sz="1400" dirty="0" smtClean="0"/>
              <a:t> Were </a:t>
            </a:r>
            <a:r>
              <a:rPr lang="en-US" sz="1400" dirty="0"/>
              <a:t>decisions made or action items assigned to resolve problems?</a:t>
            </a:r>
          </a:p>
          <a:p>
            <a:pPr lvl="1">
              <a:spcBef>
                <a:spcPct val="25000"/>
              </a:spcBef>
              <a:buFontTx/>
              <a:buNone/>
            </a:pPr>
            <a:r>
              <a:rPr lang="en-US" sz="1400" dirty="0"/>
              <a:t>14.	</a:t>
            </a:r>
            <a:r>
              <a:rPr lang="en-US" sz="1400" dirty="0" smtClean="0"/>
              <a:t> Were </a:t>
            </a:r>
            <a:r>
              <a:rPr lang="en-US" sz="1400" dirty="0"/>
              <a:t>commitments asked for and </a:t>
            </a:r>
            <a:r>
              <a:rPr lang="en-US" sz="1400" dirty="0" smtClean="0"/>
              <a:t>made and documented?</a:t>
            </a:r>
            <a:endParaRPr lang="en-US" sz="1400" dirty="0"/>
          </a:p>
          <a:p>
            <a:pPr lvl="1">
              <a:spcBef>
                <a:spcPct val="25000"/>
              </a:spcBef>
              <a:buFontTx/>
              <a:buNone/>
            </a:pPr>
            <a:r>
              <a:rPr lang="en-US" sz="1400" dirty="0"/>
              <a:t>15.	</a:t>
            </a:r>
            <a:r>
              <a:rPr lang="en-US" sz="1400" dirty="0" smtClean="0"/>
              <a:t> Were </a:t>
            </a:r>
            <a:r>
              <a:rPr lang="en-US" sz="1400" dirty="0"/>
              <a:t>follow-up reporting times established?</a:t>
            </a:r>
          </a:p>
          <a:p>
            <a:pPr lvl="1">
              <a:spcBef>
                <a:spcPct val="25000"/>
              </a:spcBef>
              <a:buFontTx/>
              <a:buNone/>
            </a:pPr>
            <a:r>
              <a:rPr lang="en-US" sz="1400" dirty="0"/>
              <a:t>16</a:t>
            </a:r>
            <a:r>
              <a:rPr lang="en-US" sz="1400" dirty="0" smtClean="0"/>
              <a:t>.  Did </a:t>
            </a:r>
            <a:r>
              <a:rPr lang="en-US" sz="1400" dirty="0"/>
              <a:t>meeting leader practice good interpersonal skills:  active listening, paraphrasing, </a:t>
            </a:r>
            <a:r>
              <a:rPr lang="en-US" sz="1400" dirty="0" smtClean="0"/>
              <a:t>and recognizing non-</a:t>
            </a:r>
            <a:r>
              <a:rPr lang="en-US" sz="1400" dirty="0" err="1" smtClean="0"/>
              <a:t>verbals</a:t>
            </a:r>
            <a:endParaRPr lang="en-US" sz="1400" dirty="0"/>
          </a:p>
        </p:txBody>
      </p:sp>
      <p:sp>
        <p:nvSpPr>
          <p:cNvPr id="10244" name="Rectangle 4"/>
          <p:cNvSpPr>
            <a:spLocks noChangeArrowheads="1"/>
          </p:cNvSpPr>
          <p:nvPr/>
        </p:nvSpPr>
        <p:spPr bwMode="auto">
          <a:xfrm>
            <a:off x="6934200" y="1828800"/>
            <a:ext cx="982663" cy="4578819"/>
          </a:xfrm>
          <a:prstGeom prst="rect">
            <a:avLst/>
          </a:prstGeom>
          <a:noFill/>
          <a:ln w="9525">
            <a:noFill/>
            <a:miter lim="800000"/>
            <a:headEnd/>
            <a:tailEnd/>
          </a:ln>
          <a:effectLst/>
        </p:spPr>
        <p:txBody>
          <a:bodyPr lIns="63500" tIns="26988" rIns="63500" bIns="26988">
            <a:spAutoFit/>
          </a:bodyPr>
          <a:lstStyle/>
          <a:p>
            <a:pPr>
              <a:spcBef>
                <a:spcPct val="25000"/>
              </a:spcBef>
            </a:pPr>
            <a:r>
              <a:rPr lang="en-US" sz="1200" i="1" dirty="0"/>
              <a:t>Yes</a:t>
            </a:r>
            <a:endParaRPr lang="en-US" sz="1200" dirty="0"/>
          </a:p>
          <a:p>
            <a:pPr>
              <a:spcBef>
                <a:spcPct val="25000"/>
              </a:spcBef>
            </a:pPr>
            <a:r>
              <a:rPr lang="en-US" sz="1200" dirty="0"/>
              <a:t>_____</a:t>
            </a:r>
            <a:br>
              <a:rPr lang="en-US" sz="1200" dirty="0"/>
            </a:br>
            <a:r>
              <a:rPr lang="en-US" sz="1200" dirty="0"/>
              <a:t>_____</a:t>
            </a:r>
          </a:p>
          <a:p>
            <a:pPr>
              <a:spcBef>
                <a:spcPct val="25000"/>
              </a:spcBef>
            </a:pPr>
            <a:r>
              <a:rPr lang="en-US" sz="1200" dirty="0"/>
              <a:t>_____</a:t>
            </a:r>
          </a:p>
          <a:p>
            <a:pPr>
              <a:spcBef>
                <a:spcPct val="25000"/>
              </a:spcBef>
            </a:pPr>
            <a:r>
              <a:rPr lang="en-US" sz="1200" dirty="0"/>
              <a:t>_____</a:t>
            </a:r>
          </a:p>
          <a:p>
            <a:pPr>
              <a:spcBef>
                <a:spcPct val="25000"/>
              </a:spcBef>
            </a:pPr>
            <a:r>
              <a:rPr lang="en-US" sz="1200" dirty="0"/>
              <a:t>_____</a:t>
            </a:r>
          </a:p>
          <a:p>
            <a:pPr>
              <a:spcBef>
                <a:spcPct val="25000"/>
              </a:spcBef>
            </a:pPr>
            <a:r>
              <a:rPr lang="en-US" sz="1200" dirty="0"/>
              <a:t>_____</a:t>
            </a:r>
          </a:p>
          <a:p>
            <a:pPr>
              <a:spcBef>
                <a:spcPct val="25000"/>
              </a:spcBef>
            </a:pPr>
            <a:r>
              <a:rPr lang="en-US" sz="1200" dirty="0"/>
              <a:t>_____</a:t>
            </a:r>
          </a:p>
          <a:p>
            <a:pPr>
              <a:spcBef>
                <a:spcPct val="25000"/>
              </a:spcBef>
            </a:pPr>
            <a:r>
              <a:rPr lang="en-US" sz="1200" dirty="0"/>
              <a:t>_____</a:t>
            </a:r>
          </a:p>
          <a:p>
            <a:pPr>
              <a:spcBef>
                <a:spcPct val="25000"/>
              </a:spcBef>
            </a:pPr>
            <a:r>
              <a:rPr lang="en-US" sz="1200" dirty="0"/>
              <a:t>_____</a:t>
            </a:r>
          </a:p>
          <a:p>
            <a:pPr>
              <a:spcBef>
                <a:spcPct val="25000"/>
              </a:spcBef>
            </a:pPr>
            <a:r>
              <a:rPr lang="en-US" sz="1200" dirty="0"/>
              <a:t>_____</a:t>
            </a:r>
          </a:p>
          <a:p>
            <a:pPr>
              <a:spcBef>
                <a:spcPct val="25000"/>
              </a:spcBef>
            </a:pPr>
            <a:r>
              <a:rPr lang="en-US" sz="1200" dirty="0"/>
              <a:t>_____</a:t>
            </a:r>
          </a:p>
          <a:p>
            <a:pPr>
              <a:spcBef>
                <a:spcPct val="25000"/>
              </a:spcBef>
            </a:pPr>
            <a:r>
              <a:rPr lang="en-US" sz="1200" dirty="0"/>
              <a:t>_____</a:t>
            </a:r>
          </a:p>
          <a:p>
            <a:pPr>
              <a:spcBef>
                <a:spcPct val="25000"/>
              </a:spcBef>
            </a:pPr>
            <a:r>
              <a:rPr lang="en-US" sz="1200" dirty="0"/>
              <a:t>_____</a:t>
            </a:r>
          </a:p>
          <a:p>
            <a:pPr>
              <a:spcBef>
                <a:spcPct val="25000"/>
              </a:spcBef>
            </a:pPr>
            <a:r>
              <a:rPr lang="en-US" sz="1200" dirty="0"/>
              <a:t>_____</a:t>
            </a:r>
          </a:p>
          <a:p>
            <a:pPr>
              <a:spcBef>
                <a:spcPct val="25000"/>
              </a:spcBef>
            </a:pPr>
            <a:r>
              <a:rPr lang="en-US" sz="1200" dirty="0"/>
              <a:t>_____</a:t>
            </a:r>
          </a:p>
          <a:p>
            <a:pPr>
              <a:spcBef>
                <a:spcPct val="25000"/>
              </a:spcBef>
            </a:pPr>
            <a:r>
              <a:rPr lang="en-US" sz="1200" dirty="0" smtClean="0"/>
              <a:t>_____</a:t>
            </a:r>
            <a:endParaRPr lang="en-US" sz="1200" dirty="0"/>
          </a:p>
          <a:p>
            <a:pPr>
              <a:spcBef>
                <a:spcPct val="25000"/>
              </a:spcBef>
            </a:pPr>
            <a:r>
              <a:rPr lang="en-US" sz="1200" dirty="0"/>
              <a:t>_____</a:t>
            </a:r>
          </a:p>
          <a:p>
            <a:pPr>
              <a:spcBef>
                <a:spcPct val="25000"/>
              </a:spcBef>
            </a:pPr>
            <a:r>
              <a:rPr lang="en-US" sz="1200" dirty="0"/>
              <a:t>_____</a:t>
            </a:r>
          </a:p>
          <a:p>
            <a:pPr>
              <a:spcBef>
                <a:spcPct val="25000"/>
              </a:spcBef>
            </a:pPr>
            <a:r>
              <a:rPr lang="en-US" sz="1200" dirty="0"/>
              <a:t>_____</a:t>
            </a:r>
          </a:p>
        </p:txBody>
      </p:sp>
      <p:sp>
        <p:nvSpPr>
          <p:cNvPr id="10245" name="Rectangle 5"/>
          <p:cNvSpPr>
            <a:spLocks noChangeArrowheads="1"/>
          </p:cNvSpPr>
          <p:nvPr/>
        </p:nvSpPr>
        <p:spPr bwMode="auto">
          <a:xfrm>
            <a:off x="7924800" y="1828800"/>
            <a:ext cx="982662" cy="4578819"/>
          </a:xfrm>
          <a:prstGeom prst="rect">
            <a:avLst/>
          </a:prstGeom>
          <a:noFill/>
          <a:ln w="9525">
            <a:noFill/>
            <a:miter lim="800000"/>
            <a:headEnd/>
            <a:tailEnd/>
          </a:ln>
          <a:effectLst/>
        </p:spPr>
        <p:txBody>
          <a:bodyPr lIns="63500" tIns="26988" rIns="63500" bIns="26988">
            <a:spAutoFit/>
          </a:bodyPr>
          <a:lstStyle/>
          <a:p>
            <a:pPr>
              <a:spcBef>
                <a:spcPct val="25000"/>
              </a:spcBef>
            </a:pPr>
            <a:r>
              <a:rPr lang="en-US" sz="1200" i="1" dirty="0"/>
              <a:t>No</a:t>
            </a:r>
            <a:endParaRPr lang="en-US" sz="1200" dirty="0"/>
          </a:p>
          <a:p>
            <a:pPr>
              <a:spcBef>
                <a:spcPct val="25000"/>
              </a:spcBef>
            </a:pPr>
            <a:r>
              <a:rPr lang="en-US" sz="1200" dirty="0"/>
              <a:t>_____</a:t>
            </a:r>
            <a:br>
              <a:rPr lang="en-US" sz="1200" dirty="0"/>
            </a:br>
            <a:r>
              <a:rPr lang="en-US" sz="1200" dirty="0"/>
              <a:t>_____</a:t>
            </a:r>
          </a:p>
          <a:p>
            <a:pPr>
              <a:spcBef>
                <a:spcPct val="25000"/>
              </a:spcBef>
            </a:pPr>
            <a:r>
              <a:rPr lang="en-US" sz="1200" dirty="0"/>
              <a:t>_____</a:t>
            </a:r>
          </a:p>
          <a:p>
            <a:pPr>
              <a:spcBef>
                <a:spcPct val="25000"/>
              </a:spcBef>
            </a:pPr>
            <a:r>
              <a:rPr lang="en-US" sz="1200" dirty="0"/>
              <a:t>_____</a:t>
            </a:r>
          </a:p>
          <a:p>
            <a:pPr>
              <a:spcBef>
                <a:spcPct val="25000"/>
              </a:spcBef>
            </a:pPr>
            <a:r>
              <a:rPr lang="en-US" sz="1200" dirty="0"/>
              <a:t>_____</a:t>
            </a:r>
          </a:p>
          <a:p>
            <a:pPr>
              <a:spcBef>
                <a:spcPct val="25000"/>
              </a:spcBef>
            </a:pPr>
            <a:r>
              <a:rPr lang="en-US" sz="1200" dirty="0"/>
              <a:t>_____</a:t>
            </a:r>
          </a:p>
          <a:p>
            <a:pPr>
              <a:spcBef>
                <a:spcPct val="25000"/>
              </a:spcBef>
            </a:pPr>
            <a:r>
              <a:rPr lang="en-US" sz="1200" dirty="0"/>
              <a:t>_____</a:t>
            </a:r>
          </a:p>
          <a:p>
            <a:pPr>
              <a:spcBef>
                <a:spcPct val="25000"/>
              </a:spcBef>
            </a:pPr>
            <a:r>
              <a:rPr lang="en-US" sz="1200" dirty="0"/>
              <a:t>_____</a:t>
            </a:r>
          </a:p>
          <a:p>
            <a:pPr>
              <a:spcBef>
                <a:spcPct val="25000"/>
              </a:spcBef>
            </a:pPr>
            <a:r>
              <a:rPr lang="en-US" sz="1200" dirty="0"/>
              <a:t>_____</a:t>
            </a:r>
          </a:p>
          <a:p>
            <a:pPr>
              <a:spcBef>
                <a:spcPct val="25000"/>
              </a:spcBef>
            </a:pPr>
            <a:r>
              <a:rPr lang="en-US" sz="1200" dirty="0"/>
              <a:t>_____</a:t>
            </a:r>
          </a:p>
          <a:p>
            <a:pPr>
              <a:spcBef>
                <a:spcPct val="25000"/>
              </a:spcBef>
            </a:pPr>
            <a:r>
              <a:rPr lang="en-US" sz="1200" dirty="0"/>
              <a:t>_____</a:t>
            </a:r>
          </a:p>
          <a:p>
            <a:pPr>
              <a:spcBef>
                <a:spcPct val="25000"/>
              </a:spcBef>
            </a:pPr>
            <a:r>
              <a:rPr lang="en-US" sz="1200" dirty="0"/>
              <a:t>_____</a:t>
            </a:r>
          </a:p>
          <a:p>
            <a:pPr>
              <a:spcBef>
                <a:spcPct val="25000"/>
              </a:spcBef>
            </a:pPr>
            <a:r>
              <a:rPr lang="en-US" sz="1200" dirty="0"/>
              <a:t>_____</a:t>
            </a:r>
          </a:p>
          <a:p>
            <a:pPr>
              <a:spcBef>
                <a:spcPct val="25000"/>
              </a:spcBef>
            </a:pPr>
            <a:r>
              <a:rPr lang="en-US" sz="1200" dirty="0"/>
              <a:t>_____</a:t>
            </a:r>
          </a:p>
          <a:p>
            <a:pPr>
              <a:spcBef>
                <a:spcPct val="25000"/>
              </a:spcBef>
            </a:pPr>
            <a:r>
              <a:rPr lang="en-US" sz="1200" dirty="0"/>
              <a:t>_____</a:t>
            </a:r>
          </a:p>
          <a:p>
            <a:pPr>
              <a:spcBef>
                <a:spcPct val="25000"/>
              </a:spcBef>
            </a:pPr>
            <a:r>
              <a:rPr lang="en-US" sz="1200" dirty="0" smtClean="0"/>
              <a:t>_____</a:t>
            </a:r>
            <a:endParaRPr lang="en-US" sz="1200" dirty="0"/>
          </a:p>
          <a:p>
            <a:pPr>
              <a:spcBef>
                <a:spcPct val="25000"/>
              </a:spcBef>
            </a:pPr>
            <a:r>
              <a:rPr lang="en-US" sz="1200" dirty="0"/>
              <a:t>_____</a:t>
            </a:r>
          </a:p>
          <a:p>
            <a:pPr>
              <a:spcBef>
                <a:spcPct val="25000"/>
              </a:spcBef>
            </a:pPr>
            <a:r>
              <a:rPr lang="en-US" sz="1200" dirty="0"/>
              <a:t>_____</a:t>
            </a:r>
          </a:p>
          <a:p>
            <a:pPr>
              <a:spcBef>
                <a:spcPct val="25000"/>
              </a:spcBef>
            </a:pPr>
            <a:r>
              <a:rPr lang="en-US" sz="1200" dirty="0"/>
              <a:t>_____</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ChangeArrowheads="1"/>
          </p:cNvSpPr>
          <p:nvPr/>
        </p:nvSpPr>
        <p:spPr bwMode="auto">
          <a:xfrm>
            <a:off x="1327150" y="2228850"/>
            <a:ext cx="6491288" cy="2819400"/>
          </a:xfrm>
          <a:prstGeom prst="star16">
            <a:avLst>
              <a:gd name="adj" fmla="val 37500"/>
            </a:avLst>
          </a:prstGeom>
          <a:solidFill>
            <a:srgbClr val="1A4C9E"/>
          </a:solidFill>
          <a:ln w="12700">
            <a:solidFill>
              <a:schemeClr val="tx1"/>
            </a:solidFill>
            <a:miter lim="800000"/>
            <a:headEnd/>
            <a:tailEnd/>
          </a:ln>
          <a:effectLst>
            <a:outerShdw dist="53882" dir="2700000" algn="ctr" rotWithShape="0">
              <a:srgbClr val="414141"/>
            </a:outerShdw>
          </a:effectLst>
        </p:spPr>
        <p:txBody>
          <a:bodyPr wrap="none" anchor="ctr"/>
          <a:lstStyle/>
          <a:p>
            <a:endParaRPr lang="en-US"/>
          </a:p>
        </p:txBody>
      </p:sp>
      <p:sp>
        <p:nvSpPr>
          <p:cNvPr id="7171" name="Rectangle 3"/>
          <p:cNvSpPr>
            <a:spLocks noGrp="1" noChangeArrowheads="1"/>
          </p:cNvSpPr>
          <p:nvPr>
            <p:ph type="title"/>
          </p:nvPr>
        </p:nvSpPr>
        <p:spPr>
          <a:xfrm>
            <a:off x="238125" y="560388"/>
            <a:ext cx="8664575" cy="749300"/>
          </a:xfrm>
          <a:noFill/>
          <a:ln/>
        </p:spPr>
        <p:txBody>
          <a:bodyPr lIns="61913" rIns="61913"/>
          <a:lstStyle/>
          <a:p>
            <a:pPr defTabSz="904875"/>
            <a:r>
              <a:rPr lang="en-US"/>
              <a:t>The Key Message</a:t>
            </a:r>
          </a:p>
        </p:txBody>
      </p:sp>
      <p:sp>
        <p:nvSpPr>
          <p:cNvPr id="7172" name="Rectangle 4"/>
          <p:cNvSpPr>
            <a:spLocks noChangeArrowheads="1"/>
          </p:cNvSpPr>
          <p:nvPr/>
        </p:nvSpPr>
        <p:spPr bwMode="auto">
          <a:xfrm>
            <a:off x="2546350" y="3003550"/>
            <a:ext cx="4051300" cy="1003300"/>
          </a:xfrm>
          <a:prstGeom prst="rect">
            <a:avLst/>
          </a:prstGeom>
          <a:noFill/>
          <a:ln w="12700">
            <a:noFill/>
            <a:miter lim="800000"/>
            <a:headEnd/>
            <a:tailEnd/>
          </a:ln>
          <a:effectLst/>
        </p:spPr>
        <p:txBody>
          <a:bodyPr lIns="90488" tIns="44450" rIns="90488" bIns="44450">
            <a:spAutoFit/>
          </a:bodyPr>
          <a:lstStyle/>
          <a:p>
            <a:pPr algn="ctr"/>
            <a:r>
              <a:rPr lang="en-US" sz="2000" b="1" i="1">
                <a:solidFill>
                  <a:schemeClr val="bg1"/>
                </a:solidFill>
                <a:effectLst>
                  <a:outerShdw blurRad="38100" dist="38100" dir="2700000" algn="tl">
                    <a:srgbClr val="C0C0C0"/>
                  </a:outerShdw>
                </a:effectLst>
              </a:rPr>
              <a:t>Effective meetings are managed events –</a:t>
            </a:r>
          </a:p>
          <a:p>
            <a:pPr algn="ctr"/>
            <a:r>
              <a:rPr lang="en-US" sz="2000" b="1" i="1">
                <a:solidFill>
                  <a:schemeClr val="bg1"/>
                </a:solidFill>
                <a:effectLst>
                  <a:outerShdw blurRad="38100" dist="38100" dir="2700000" algn="tl">
                    <a:srgbClr val="C0C0C0"/>
                  </a:outerShdw>
                </a:effectLst>
              </a:rPr>
              <a:t>they don’t just happen.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title"/>
          </p:nvPr>
        </p:nvSpPr>
        <p:spPr>
          <a:xfrm>
            <a:off x="171450" y="896938"/>
            <a:ext cx="8724900" cy="390525"/>
          </a:xfrm>
          <a:noFill/>
          <a:ln/>
        </p:spPr>
        <p:txBody>
          <a:bodyPr>
            <a:normAutofit fontScale="90000"/>
          </a:bodyPr>
          <a:lstStyle/>
          <a:p>
            <a:pPr algn="ctr"/>
            <a:r>
              <a:rPr lang="en-US" dirty="0"/>
              <a:t>Steps to an Effective Meeting</a:t>
            </a:r>
          </a:p>
        </p:txBody>
      </p:sp>
      <p:sp>
        <p:nvSpPr>
          <p:cNvPr id="8203" name="Rectangle 11"/>
          <p:cNvSpPr>
            <a:spLocks noGrp="1" noChangeArrowheads="1"/>
          </p:cNvSpPr>
          <p:nvPr>
            <p:ph sz="quarter" idx="1"/>
          </p:nvPr>
        </p:nvSpPr>
        <p:spPr>
          <a:xfrm>
            <a:off x="3200400" y="1692275"/>
            <a:ext cx="4572000" cy="1441450"/>
          </a:xfrm>
          <a:noFill/>
          <a:ln/>
        </p:spPr>
        <p:txBody>
          <a:bodyPr>
            <a:noAutofit/>
          </a:bodyPr>
          <a:lstStyle/>
          <a:p>
            <a:pPr lvl="1">
              <a:spcBef>
                <a:spcPct val="5000"/>
              </a:spcBef>
            </a:pPr>
            <a:r>
              <a:rPr lang="en-US" sz="1600" dirty="0">
                <a:solidFill>
                  <a:schemeClr val="tx1">
                    <a:lumMod val="65000"/>
                    <a:lumOff val="35000"/>
                  </a:schemeClr>
                </a:solidFill>
              </a:rPr>
              <a:t>Establish the </a:t>
            </a:r>
            <a:r>
              <a:rPr lang="en-US" sz="1600" dirty="0" smtClean="0">
                <a:solidFill>
                  <a:schemeClr val="tx1">
                    <a:lumMod val="65000"/>
                    <a:lumOff val="35000"/>
                  </a:schemeClr>
                </a:solidFill>
              </a:rPr>
              <a:t>need (why)</a:t>
            </a:r>
            <a:endParaRPr lang="en-US" sz="1600" dirty="0">
              <a:solidFill>
                <a:schemeClr val="tx1">
                  <a:lumMod val="65000"/>
                  <a:lumOff val="35000"/>
                </a:schemeClr>
              </a:solidFill>
            </a:endParaRPr>
          </a:p>
          <a:p>
            <a:pPr lvl="1">
              <a:spcBef>
                <a:spcPct val="5000"/>
              </a:spcBef>
            </a:pPr>
            <a:r>
              <a:rPr lang="en-US" sz="1600" dirty="0">
                <a:solidFill>
                  <a:schemeClr val="tx1">
                    <a:lumMod val="65000"/>
                    <a:lumOff val="35000"/>
                  </a:schemeClr>
                </a:solidFill>
              </a:rPr>
              <a:t>Set a clear </a:t>
            </a:r>
            <a:r>
              <a:rPr lang="en-US" sz="1600" dirty="0" smtClean="0">
                <a:solidFill>
                  <a:schemeClr val="tx1">
                    <a:lumMod val="65000"/>
                    <a:lumOff val="35000"/>
                  </a:schemeClr>
                </a:solidFill>
              </a:rPr>
              <a:t>agenda (what and how)</a:t>
            </a:r>
            <a:endParaRPr lang="en-US" sz="1600" dirty="0">
              <a:solidFill>
                <a:schemeClr val="tx1">
                  <a:lumMod val="65000"/>
                  <a:lumOff val="35000"/>
                </a:schemeClr>
              </a:solidFill>
            </a:endParaRPr>
          </a:p>
          <a:p>
            <a:pPr lvl="1">
              <a:spcBef>
                <a:spcPct val="5000"/>
              </a:spcBef>
            </a:pPr>
            <a:r>
              <a:rPr lang="en-US" sz="1600" dirty="0">
                <a:solidFill>
                  <a:schemeClr val="tx1">
                    <a:lumMod val="65000"/>
                    <a:lumOff val="35000"/>
                  </a:schemeClr>
                </a:solidFill>
              </a:rPr>
              <a:t>Arrange </a:t>
            </a:r>
            <a:r>
              <a:rPr lang="en-US" sz="1600" dirty="0" smtClean="0">
                <a:solidFill>
                  <a:schemeClr val="tx1">
                    <a:lumMod val="65000"/>
                    <a:lumOff val="35000"/>
                  </a:schemeClr>
                </a:solidFill>
              </a:rPr>
              <a:t>logistics (where and when)</a:t>
            </a:r>
            <a:endParaRPr lang="en-US" sz="1600" dirty="0">
              <a:solidFill>
                <a:schemeClr val="tx1">
                  <a:lumMod val="65000"/>
                  <a:lumOff val="35000"/>
                </a:schemeClr>
              </a:solidFill>
            </a:endParaRPr>
          </a:p>
          <a:p>
            <a:pPr lvl="1">
              <a:spcBef>
                <a:spcPct val="5000"/>
              </a:spcBef>
            </a:pPr>
            <a:r>
              <a:rPr lang="en-US" sz="1600" dirty="0">
                <a:solidFill>
                  <a:schemeClr val="tx1">
                    <a:lumMod val="65000"/>
                    <a:lumOff val="35000"/>
                  </a:schemeClr>
                </a:solidFill>
              </a:rPr>
              <a:t>Define roles and </a:t>
            </a:r>
            <a:r>
              <a:rPr lang="en-US" sz="1600" dirty="0" smtClean="0">
                <a:solidFill>
                  <a:schemeClr val="tx1">
                    <a:lumMod val="65000"/>
                    <a:lumOff val="35000"/>
                  </a:schemeClr>
                </a:solidFill>
              </a:rPr>
              <a:t>responsibilities (who)</a:t>
            </a:r>
            <a:endParaRPr lang="en-US" sz="1600" dirty="0">
              <a:solidFill>
                <a:schemeClr val="tx1">
                  <a:lumMod val="65000"/>
                  <a:lumOff val="35000"/>
                </a:schemeClr>
              </a:solidFill>
            </a:endParaRPr>
          </a:p>
          <a:p>
            <a:pPr lvl="1">
              <a:spcBef>
                <a:spcPct val="5000"/>
              </a:spcBef>
            </a:pPr>
            <a:r>
              <a:rPr lang="en-US" sz="1600" dirty="0">
                <a:solidFill>
                  <a:schemeClr val="tx1">
                    <a:lumMod val="65000"/>
                    <a:lumOff val="35000"/>
                  </a:schemeClr>
                </a:solidFill>
              </a:rPr>
              <a:t>Pre-position key contributions</a:t>
            </a:r>
          </a:p>
          <a:p>
            <a:pPr lvl="1">
              <a:spcBef>
                <a:spcPct val="5000"/>
              </a:spcBef>
            </a:pPr>
            <a:r>
              <a:rPr lang="en-US" sz="1600" dirty="0">
                <a:solidFill>
                  <a:schemeClr val="tx1">
                    <a:lumMod val="65000"/>
                    <a:lumOff val="35000"/>
                  </a:schemeClr>
                </a:solidFill>
              </a:rPr>
              <a:t>Identify and overcome barriers</a:t>
            </a:r>
          </a:p>
        </p:txBody>
      </p:sp>
      <p:sp>
        <p:nvSpPr>
          <p:cNvPr id="8194" name="Line 2"/>
          <p:cNvSpPr>
            <a:spLocks noChangeShapeType="1"/>
          </p:cNvSpPr>
          <p:nvPr/>
        </p:nvSpPr>
        <p:spPr bwMode="auto">
          <a:xfrm>
            <a:off x="2517775" y="4246563"/>
            <a:ext cx="0" cy="741362"/>
          </a:xfrm>
          <a:prstGeom prst="line">
            <a:avLst/>
          </a:prstGeom>
          <a:noFill/>
          <a:ln w="50800">
            <a:solidFill>
              <a:schemeClr val="tx1"/>
            </a:solidFill>
            <a:round/>
            <a:headEnd type="none" w="sm" len="sm"/>
            <a:tailEnd type="stealth" w="med" len="lg"/>
          </a:ln>
          <a:effectLst/>
        </p:spPr>
        <p:txBody>
          <a:bodyPr/>
          <a:lstStyle/>
          <a:p>
            <a:endParaRPr lang="en-US"/>
          </a:p>
        </p:txBody>
      </p:sp>
      <p:sp>
        <p:nvSpPr>
          <p:cNvPr id="8196" name="Line 4"/>
          <p:cNvSpPr>
            <a:spLocks noChangeShapeType="1"/>
          </p:cNvSpPr>
          <p:nvPr/>
        </p:nvSpPr>
        <p:spPr bwMode="auto">
          <a:xfrm>
            <a:off x="2517775" y="2814638"/>
            <a:ext cx="0" cy="741362"/>
          </a:xfrm>
          <a:prstGeom prst="line">
            <a:avLst/>
          </a:prstGeom>
          <a:noFill/>
          <a:ln w="50800">
            <a:solidFill>
              <a:schemeClr val="tx1"/>
            </a:solidFill>
            <a:round/>
            <a:headEnd type="none" w="sm" len="sm"/>
            <a:tailEnd type="stealth" w="med" len="lg"/>
          </a:ln>
          <a:effectLst/>
        </p:spPr>
        <p:txBody>
          <a:bodyPr/>
          <a:lstStyle/>
          <a:p>
            <a:endParaRPr lang="en-US"/>
          </a:p>
        </p:txBody>
      </p:sp>
      <p:sp>
        <p:nvSpPr>
          <p:cNvPr id="8197" name="Rectangle 5"/>
          <p:cNvSpPr>
            <a:spLocks noChangeArrowheads="1"/>
          </p:cNvSpPr>
          <p:nvPr/>
        </p:nvSpPr>
        <p:spPr bwMode="auto">
          <a:xfrm>
            <a:off x="1755775" y="2174875"/>
            <a:ext cx="1617663" cy="584200"/>
          </a:xfrm>
          <a:prstGeom prst="rect">
            <a:avLst/>
          </a:prstGeom>
          <a:solidFill>
            <a:srgbClr val="8E0040"/>
          </a:solidFill>
          <a:ln w="25400">
            <a:solidFill>
              <a:schemeClr val="bg2"/>
            </a:solidFill>
            <a:miter lim="800000"/>
            <a:headEnd/>
            <a:tailEnd/>
          </a:ln>
          <a:effectLst>
            <a:outerShdw dist="89803" dir="8100000" algn="ctr" rotWithShape="0">
              <a:schemeClr val="bg2"/>
            </a:outerShdw>
          </a:effectLst>
        </p:spPr>
        <p:txBody>
          <a:bodyPr wrap="none" lIns="92075" tIns="46038" rIns="92075" bIns="46038" anchor="ctr"/>
          <a:lstStyle/>
          <a:p>
            <a:r>
              <a:rPr lang="en-US" sz="1800">
                <a:solidFill>
                  <a:schemeClr val="bg2"/>
                </a:solidFill>
              </a:rPr>
              <a:t>Plan</a:t>
            </a:r>
          </a:p>
        </p:txBody>
      </p:sp>
      <p:sp>
        <p:nvSpPr>
          <p:cNvPr id="8198" name="Rectangle 6"/>
          <p:cNvSpPr>
            <a:spLocks noChangeArrowheads="1"/>
          </p:cNvSpPr>
          <p:nvPr/>
        </p:nvSpPr>
        <p:spPr bwMode="auto">
          <a:xfrm>
            <a:off x="1755775" y="3602038"/>
            <a:ext cx="1617663" cy="582612"/>
          </a:xfrm>
          <a:prstGeom prst="rect">
            <a:avLst/>
          </a:prstGeom>
          <a:solidFill>
            <a:srgbClr val="8E0040"/>
          </a:solidFill>
          <a:ln w="25400">
            <a:solidFill>
              <a:schemeClr val="bg2"/>
            </a:solidFill>
            <a:miter lim="800000"/>
            <a:headEnd/>
            <a:tailEnd/>
          </a:ln>
          <a:effectLst>
            <a:outerShdw dist="89803" dir="8100000" algn="ctr" rotWithShape="0">
              <a:schemeClr val="bg2"/>
            </a:outerShdw>
          </a:effectLst>
        </p:spPr>
        <p:txBody>
          <a:bodyPr wrap="none" lIns="92075" tIns="46038" rIns="92075" bIns="46038" anchor="ctr"/>
          <a:lstStyle/>
          <a:p>
            <a:r>
              <a:rPr lang="en-US" sz="1800">
                <a:solidFill>
                  <a:schemeClr val="bg2"/>
                </a:solidFill>
              </a:rPr>
              <a:t>Do</a:t>
            </a:r>
          </a:p>
        </p:txBody>
      </p:sp>
      <p:sp>
        <p:nvSpPr>
          <p:cNvPr id="8199" name="Rectangle 7"/>
          <p:cNvSpPr>
            <a:spLocks noChangeArrowheads="1"/>
          </p:cNvSpPr>
          <p:nvPr/>
        </p:nvSpPr>
        <p:spPr bwMode="auto">
          <a:xfrm>
            <a:off x="1755775" y="5027613"/>
            <a:ext cx="1617663" cy="582612"/>
          </a:xfrm>
          <a:prstGeom prst="rect">
            <a:avLst/>
          </a:prstGeom>
          <a:solidFill>
            <a:srgbClr val="8E0040"/>
          </a:solidFill>
          <a:ln w="25400">
            <a:solidFill>
              <a:schemeClr val="bg2"/>
            </a:solidFill>
            <a:miter lim="800000"/>
            <a:headEnd/>
            <a:tailEnd/>
          </a:ln>
          <a:effectLst>
            <a:outerShdw dist="89803" dir="8100000" algn="ctr" rotWithShape="0">
              <a:schemeClr val="bg2"/>
            </a:outerShdw>
          </a:effectLst>
        </p:spPr>
        <p:txBody>
          <a:bodyPr wrap="none" lIns="92075" tIns="46038" rIns="92075" bIns="46038" anchor="ctr"/>
          <a:lstStyle/>
          <a:p>
            <a:r>
              <a:rPr lang="en-US" sz="1800">
                <a:solidFill>
                  <a:schemeClr val="bg2"/>
                </a:solidFill>
              </a:rPr>
              <a:t>Review</a:t>
            </a:r>
          </a:p>
        </p:txBody>
      </p:sp>
      <p:sp>
        <p:nvSpPr>
          <p:cNvPr id="8200" name="Line 8"/>
          <p:cNvSpPr>
            <a:spLocks noChangeShapeType="1"/>
          </p:cNvSpPr>
          <p:nvPr/>
        </p:nvSpPr>
        <p:spPr bwMode="auto">
          <a:xfrm>
            <a:off x="915988" y="2487613"/>
            <a:ext cx="742950" cy="0"/>
          </a:xfrm>
          <a:prstGeom prst="line">
            <a:avLst/>
          </a:prstGeom>
          <a:noFill/>
          <a:ln w="50800">
            <a:solidFill>
              <a:schemeClr val="tx1"/>
            </a:solidFill>
            <a:round/>
            <a:headEnd type="none" w="sm" len="sm"/>
            <a:tailEnd type="stealth" w="med" len="lg"/>
          </a:ln>
          <a:effectLst/>
        </p:spPr>
        <p:txBody>
          <a:bodyPr/>
          <a:lstStyle/>
          <a:p>
            <a:endParaRPr lang="en-US"/>
          </a:p>
        </p:txBody>
      </p:sp>
      <p:sp>
        <p:nvSpPr>
          <p:cNvPr id="8201" name="Line 9"/>
          <p:cNvSpPr>
            <a:spLocks noChangeShapeType="1"/>
          </p:cNvSpPr>
          <p:nvPr/>
        </p:nvSpPr>
        <p:spPr bwMode="auto">
          <a:xfrm flipV="1">
            <a:off x="906463" y="2484438"/>
            <a:ext cx="0" cy="2890837"/>
          </a:xfrm>
          <a:prstGeom prst="line">
            <a:avLst/>
          </a:prstGeom>
          <a:noFill/>
          <a:ln w="50800">
            <a:solidFill>
              <a:schemeClr val="tx1"/>
            </a:solidFill>
            <a:round/>
            <a:headEnd type="none" w="sm" len="sm"/>
            <a:tailEnd type="stealth" w="med" len="lg"/>
          </a:ln>
          <a:effectLst/>
        </p:spPr>
        <p:txBody>
          <a:bodyPr/>
          <a:lstStyle/>
          <a:p>
            <a:endParaRPr lang="en-US"/>
          </a:p>
        </p:txBody>
      </p:sp>
      <p:sp>
        <p:nvSpPr>
          <p:cNvPr id="8202" name="Line 10"/>
          <p:cNvSpPr>
            <a:spLocks noChangeShapeType="1"/>
          </p:cNvSpPr>
          <p:nvPr/>
        </p:nvSpPr>
        <p:spPr bwMode="auto">
          <a:xfrm flipH="1">
            <a:off x="915988" y="5365750"/>
            <a:ext cx="742950" cy="0"/>
          </a:xfrm>
          <a:prstGeom prst="line">
            <a:avLst/>
          </a:prstGeom>
          <a:noFill/>
          <a:ln w="50800">
            <a:solidFill>
              <a:schemeClr val="tx1"/>
            </a:solidFill>
            <a:round/>
            <a:headEnd type="none" w="sm" len="sm"/>
            <a:tailEnd type="stealth" w="med" len="lg"/>
          </a:ln>
          <a:effectLst/>
        </p:spPr>
        <p:txBody>
          <a:bodyPr/>
          <a:lstStyle/>
          <a:p>
            <a:endParaRPr lang="en-US"/>
          </a:p>
        </p:txBody>
      </p:sp>
      <p:sp>
        <p:nvSpPr>
          <p:cNvPr id="8204" name="Rectangle 12"/>
          <p:cNvSpPr>
            <a:spLocks noChangeArrowheads="1"/>
          </p:cNvSpPr>
          <p:nvPr/>
        </p:nvSpPr>
        <p:spPr bwMode="auto">
          <a:xfrm>
            <a:off x="4038600" y="3276600"/>
            <a:ext cx="3752850" cy="1593386"/>
          </a:xfrm>
          <a:prstGeom prst="rect">
            <a:avLst/>
          </a:prstGeom>
          <a:noFill/>
          <a:ln w="9525">
            <a:noFill/>
            <a:miter lim="800000"/>
            <a:headEnd/>
            <a:tailEnd/>
          </a:ln>
          <a:effectLst/>
        </p:spPr>
        <p:txBody>
          <a:bodyPr lIns="63500" tIns="26988" rIns="63500" bIns="26988">
            <a:spAutoFit/>
          </a:bodyPr>
          <a:lstStyle/>
          <a:p>
            <a:pPr marL="342900" lvl="1" indent="-228600" algn="l">
              <a:spcBef>
                <a:spcPct val="5000"/>
              </a:spcBef>
              <a:buClr>
                <a:schemeClr val="tx2"/>
              </a:buClr>
              <a:buSzPct val="100000"/>
              <a:buFont typeface="Arial" pitchFamily="34" charset="0"/>
              <a:buChar char="•"/>
            </a:pPr>
            <a:r>
              <a:rPr lang="en-US" sz="1600" dirty="0">
                <a:solidFill>
                  <a:schemeClr val="tx1">
                    <a:lumMod val="65000"/>
                    <a:lumOff val="35000"/>
                  </a:schemeClr>
                </a:solidFill>
                <a:latin typeface="+mn-lt"/>
              </a:rPr>
              <a:t>Follow the agenda</a:t>
            </a:r>
          </a:p>
          <a:p>
            <a:pPr marL="342900" lvl="1" indent="-228600" algn="l">
              <a:spcBef>
                <a:spcPct val="5000"/>
              </a:spcBef>
              <a:buClr>
                <a:schemeClr val="tx2"/>
              </a:buClr>
              <a:buSzPct val="100000"/>
              <a:buFont typeface="Arial" pitchFamily="34" charset="0"/>
              <a:buChar char="•"/>
            </a:pPr>
            <a:r>
              <a:rPr lang="en-US" sz="1600" dirty="0">
                <a:solidFill>
                  <a:schemeClr val="tx1">
                    <a:lumMod val="65000"/>
                    <a:lumOff val="35000"/>
                  </a:schemeClr>
                </a:solidFill>
                <a:latin typeface="+mn-lt"/>
              </a:rPr>
              <a:t>Record group thinking</a:t>
            </a:r>
          </a:p>
          <a:p>
            <a:pPr marL="342900" lvl="1" indent="-228600" algn="l">
              <a:spcBef>
                <a:spcPct val="5000"/>
              </a:spcBef>
              <a:buClr>
                <a:schemeClr val="tx2"/>
              </a:buClr>
              <a:buSzPct val="100000"/>
              <a:buFont typeface="Arial" pitchFamily="34" charset="0"/>
              <a:buChar char="•"/>
            </a:pPr>
            <a:r>
              <a:rPr lang="en-US" sz="1600" dirty="0">
                <a:solidFill>
                  <a:schemeClr val="tx1">
                    <a:lumMod val="65000"/>
                    <a:lumOff val="35000"/>
                  </a:schemeClr>
                </a:solidFill>
                <a:latin typeface="+mn-lt"/>
              </a:rPr>
              <a:t>Practice good meeting behaviors</a:t>
            </a:r>
          </a:p>
          <a:p>
            <a:pPr marL="342900" lvl="1" indent="-228600" algn="l">
              <a:spcBef>
                <a:spcPct val="5000"/>
              </a:spcBef>
              <a:buClr>
                <a:schemeClr val="tx2"/>
              </a:buClr>
              <a:buSzPct val="100000"/>
              <a:buFont typeface="Arial" pitchFamily="34" charset="0"/>
              <a:buChar char="•"/>
            </a:pPr>
            <a:r>
              <a:rPr lang="en-US" sz="1600" dirty="0" smtClean="0">
                <a:solidFill>
                  <a:schemeClr val="tx1">
                    <a:lumMod val="65000"/>
                    <a:lumOff val="35000"/>
                  </a:schemeClr>
                </a:solidFill>
                <a:latin typeface="+mn-lt"/>
              </a:rPr>
              <a:t>Enact meeting roles</a:t>
            </a:r>
            <a:endParaRPr lang="en-US" sz="1600" dirty="0">
              <a:solidFill>
                <a:schemeClr val="tx1">
                  <a:lumMod val="65000"/>
                  <a:lumOff val="35000"/>
                </a:schemeClr>
              </a:solidFill>
              <a:latin typeface="+mn-lt"/>
            </a:endParaRPr>
          </a:p>
          <a:p>
            <a:pPr marL="342900" lvl="1" indent="-228600" algn="l">
              <a:spcBef>
                <a:spcPct val="5000"/>
              </a:spcBef>
              <a:buClr>
                <a:schemeClr val="tx2"/>
              </a:buClr>
              <a:buSzPct val="100000"/>
              <a:buFont typeface="Arial" pitchFamily="34" charset="0"/>
              <a:buChar char="•"/>
            </a:pPr>
            <a:r>
              <a:rPr lang="en-US" sz="1600" dirty="0">
                <a:solidFill>
                  <a:schemeClr val="tx1">
                    <a:lumMod val="65000"/>
                    <a:lumOff val="35000"/>
                  </a:schemeClr>
                </a:solidFill>
                <a:latin typeface="+mn-lt"/>
              </a:rPr>
              <a:t>Identify next steps</a:t>
            </a:r>
          </a:p>
          <a:p>
            <a:pPr marL="342900" lvl="1" indent="-228600" algn="l">
              <a:spcBef>
                <a:spcPct val="5000"/>
              </a:spcBef>
              <a:buClr>
                <a:schemeClr val="tx2"/>
              </a:buClr>
              <a:buSzPct val="100000"/>
              <a:buFont typeface="Arial" pitchFamily="34" charset="0"/>
              <a:buChar char="•"/>
            </a:pPr>
            <a:r>
              <a:rPr lang="en-US" sz="1600" dirty="0">
                <a:solidFill>
                  <a:schemeClr val="tx1">
                    <a:lumMod val="65000"/>
                    <a:lumOff val="35000"/>
                  </a:schemeClr>
                </a:solidFill>
                <a:latin typeface="+mn-lt"/>
              </a:rPr>
              <a:t>Note benefits and concerns</a:t>
            </a:r>
          </a:p>
        </p:txBody>
      </p:sp>
      <p:sp>
        <p:nvSpPr>
          <p:cNvPr id="8205" name="Rectangle 13"/>
          <p:cNvSpPr>
            <a:spLocks noChangeArrowheads="1"/>
          </p:cNvSpPr>
          <p:nvPr/>
        </p:nvSpPr>
        <p:spPr bwMode="auto">
          <a:xfrm>
            <a:off x="4603750" y="4892675"/>
            <a:ext cx="3752850" cy="1322543"/>
          </a:xfrm>
          <a:prstGeom prst="rect">
            <a:avLst/>
          </a:prstGeom>
          <a:noFill/>
          <a:ln w="9525">
            <a:noFill/>
            <a:miter lim="800000"/>
            <a:headEnd/>
            <a:tailEnd/>
          </a:ln>
          <a:effectLst/>
        </p:spPr>
        <p:txBody>
          <a:bodyPr lIns="63500" tIns="26988" rIns="63500" bIns="26988">
            <a:spAutoFit/>
          </a:bodyPr>
          <a:lstStyle/>
          <a:p>
            <a:pPr marL="342900" lvl="1" indent="-228600" algn="l">
              <a:spcBef>
                <a:spcPct val="5000"/>
              </a:spcBef>
              <a:buClr>
                <a:schemeClr val="tx2"/>
              </a:buClr>
              <a:buSzPct val="100000"/>
              <a:buFont typeface="Arial" pitchFamily="34" charset="0"/>
              <a:buChar char="•"/>
            </a:pPr>
            <a:r>
              <a:rPr lang="en-US" sz="1600" dirty="0">
                <a:solidFill>
                  <a:schemeClr val="tx1">
                    <a:lumMod val="65000"/>
                    <a:lumOff val="35000"/>
                  </a:schemeClr>
                </a:solidFill>
                <a:latin typeface="+mn-lt"/>
              </a:rPr>
              <a:t>Evaluate effectiveness</a:t>
            </a:r>
          </a:p>
          <a:p>
            <a:pPr marL="342900" lvl="1" indent="-228600" algn="l">
              <a:spcBef>
                <a:spcPct val="5000"/>
              </a:spcBef>
              <a:buClr>
                <a:schemeClr val="tx2"/>
              </a:buClr>
              <a:buSzPct val="100000"/>
              <a:buFont typeface="Arial" pitchFamily="34" charset="0"/>
              <a:buChar char="•"/>
            </a:pPr>
            <a:r>
              <a:rPr lang="en-US" sz="1600" dirty="0">
                <a:solidFill>
                  <a:schemeClr val="tx1">
                    <a:lumMod val="65000"/>
                    <a:lumOff val="35000"/>
                  </a:schemeClr>
                </a:solidFill>
                <a:latin typeface="+mn-lt"/>
              </a:rPr>
              <a:t>Circulate meeting summary</a:t>
            </a:r>
          </a:p>
          <a:p>
            <a:pPr marL="342900" lvl="1" indent="-228600" algn="l">
              <a:spcBef>
                <a:spcPct val="5000"/>
              </a:spcBef>
              <a:buClr>
                <a:schemeClr val="tx2"/>
              </a:buClr>
              <a:buSzPct val="100000"/>
              <a:buFont typeface="Arial" pitchFamily="34" charset="0"/>
              <a:buChar char="•"/>
            </a:pPr>
            <a:r>
              <a:rPr lang="en-US" sz="1600" dirty="0">
                <a:solidFill>
                  <a:schemeClr val="tx1">
                    <a:lumMod val="65000"/>
                    <a:lumOff val="35000"/>
                  </a:schemeClr>
                </a:solidFill>
                <a:latin typeface="+mn-lt"/>
              </a:rPr>
              <a:t>Follow up on next steps</a:t>
            </a:r>
          </a:p>
          <a:p>
            <a:pPr marL="342900" lvl="1" indent="-228600" algn="l">
              <a:spcBef>
                <a:spcPct val="5000"/>
              </a:spcBef>
              <a:buClr>
                <a:schemeClr val="tx2"/>
              </a:buClr>
              <a:buSzPct val="100000"/>
              <a:buFont typeface="Arial" pitchFamily="34" charset="0"/>
              <a:buChar char="•"/>
            </a:pPr>
            <a:r>
              <a:rPr lang="en-US" sz="1600" dirty="0">
                <a:solidFill>
                  <a:schemeClr val="tx1">
                    <a:lumMod val="65000"/>
                    <a:lumOff val="35000"/>
                  </a:schemeClr>
                </a:solidFill>
                <a:latin typeface="+mn-lt"/>
              </a:rPr>
              <a:t>Incorporate benefits and concerns into next meeting plan</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Planning should take the most effort in order to maximize the effectiveness of the meeting. </a:t>
            </a:r>
            <a:endParaRPr lang="en-US" dirty="0"/>
          </a:p>
        </p:txBody>
      </p:sp>
      <p:sp>
        <p:nvSpPr>
          <p:cNvPr id="4" name="Title 3"/>
          <p:cNvSpPr>
            <a:spLocks noGrp="1"/>
          </p:cNvSpPr>
          <p:nvPr>
            <p:ph type="ctrTitle"/>
          </p:nvPr>
        </p:nvSpPr>
        <p:spPr/>
        <p:txBody>
          <a:bodyPr>
            <a:normAutofit fontScale="90000"/>
          </a:bodyPr>
          <a:lstStyle/>
          <a:p>
            <a:r>
              <a:rPr lang="en-US" dirty="0" smtClean="0"/>
              <a:t>Planning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304800"/>
            <a:ext cx="8724900" cy="982663"/>
          </a:xfrm>
          <a:noFill/>
          <a:ln/>
        </p:spPr>
        <p:txBody>
          <a:bodyPr>
            <a:normAutofit fontScale="90000"/>
          </a:bodyPr>
          <a:lstStyle/>
          <a:p>
            <a:pPr algn="r"/>
            <a:r>
              <a:rPr lang="en-US" dirty="0"/>
              <a:t>We Participate in </a:t>
            </a:r>
            <a:r>
              <a:rPr lang="en-US" dirty="0" smtClean="0"/>
              <a:t>all </a:t>
            </a:r>
            <a:r>
              <a:rPr lang="en-US" dirty="0"/>
              <a:t>Types of Meetings</a:t>
            </a:r>
          </a:p>
        </p:txBody>
      </p:sp>
      <p:sp>
        <p:nvSpPr>
          <p:cNvPr id="12291" name="Rectangle 3"/>
          <p:cNvSpPr>
            <a:spLocks noChangeArrowheads="1"/>
          </p:cNvSpPr>
          <p:nvPr/>
        </p:nvSpPr>
        <p:spPr bwMode="auto">
          <a:xfrm>
            <a:off x="233363" y="1895475"/>
            <a:ext cx="8029575" cy="2471738"/>
          </a:xfrm>
          <a:prstGeom prst="rect">
            <a:avLst/>
          </a:prstGeom>
          <a:solidFill>
            <a:schemeClr val="bg2"/>
          </a:solidFill>
          <a:ln w="25400">
            <a:solidFill>
              <a:schemeClr val="bg2"/>
            </a:solidFill>
            <a:miter lim="800000"/>
            <a:headEnd/>
            <a:tailEnd/>
          </a:ln>
          <a:effectLst/>
        </p:spPr>
        <p:txBody>
          <a:bodyPr wrap="none" anchor="ctr"/>
          <a:lstStyle/>
          <a:p>
            <a:endParaRPr lang="en-US"/>
          </a:p>
        </p:txBody>
      </p:sp>
      <p:sp>
        <p:nvSpPr>
          <p:cNvPr id="12292" name="Rectangle 4"/>
          <p:cNvSpPr>
            <a:spLocks noChangeArrowheads="1"/>
          </p:cNvSpPr>
          <p:nvPr/>
        </p:nvSpPr>
        <p:spPr bwMode="auto">
          <a:xfrm>
            <a:off x="285750" y="1857375"/>
            <a:ext cx="8027988" cy="2471738"/>
          </a:xfrm>
          <a:prstGeom prst="rect">
            <a:avLst/>
          </a:prstGeom>
          <a:solidFill>
            <a:srgbClr val="8E0040"/>
          </a:solidFill>
          <a:ln w="25400">
            <a:solidFill>
              <a:schemeClr val="bg2"/>
            </a:solidFill>
            <a:miter lim="800000"/>
            <a:headEnd/>
            <a:tailEnd/>
          </a:ln>
          <a:effectLst/>
        </p:spPr>
        <p:txBody>
          <a:bodyPr wrap="none" anchor="ctr"/>
          <a:lstStyle/>
          <a:p>
            <a:endParaRPr lang="en-US"/>
          </a:p>
        </p:txBody>
      </p:sp>
      <p:sp>
        <p:nvSpPr>
          <p:cNvPr id="12293" name="Rectangle 5"/>
          <p:cNvSpPr>
            <a:spLocks noChangeArrowheads="1"/>
          </p:cNvSpPr>
          <p:nvPr/>
        </p:nvSpPr>
        <p:spPr bwMode="auto">
          <a:xfrm>
            <a:off x="158750" y="6345238"/>
            <a:ext cx="7837488" cy="241300"/>
          </a:xfrm>
          <a:prstGeom prst="rect">
            <a:avLst/>
          </a:prstGeom>
          <a:noFill/>
          <a:ln w="9525">
            <a:noFill/>
            <a:miter lim="800000"/>
            <a:headEnd/>
            <a:tailEnd/>
          </a:ln>
          <a:effectLst/>
        </p:spPr>
        <p:txBody>
          <a:bodyPr lIns="63500" tIns="25400" rIns="63500" bIns="25400">
            <a:spAutoFit/>
          </a:bodyPr>
          <a:lstStyle/>
          <a:p>
            <a:pPr algn="l">
              <a:lnSpc>
                <a:spcPct val="125000"/>
              </a:lnSpc>
              <a:tabLst>
                <a:tab pos="228600" algn="l"/>
                <a:tab pos="457200" algn="l"/>
                <a:tab pos="647700" algn="l"/>
              </a:tabLst>
            </a:pPr>
            <a:r>
              <a:rPr lang="en-US" sz="1000" dirty="0"/>
              <a:t>Source:	</a:t>
            </a:r>
            <a:r>
              <a:rPr lang="en-US" sz="1000" i="1" dirty="0"/>
              <a:t>How to Lead Work Teams:  Facilitation Skills,</a:t>
            </a:r>
            <a:r>
              <a:rPr lang="en-US" sz="1000" dirty="0"/>
              <a:t> Fran Rees</a:t>
            </a:r>
            <a:r>
              <a:rPr lang="en-US" sz="1000" dirty="0">
                <a:solidFill>
                  <a:schemeClr val="bg2"/>
                </a:solidFill>
              </a:rPr>
              <a:t>.</a:t>
            </a:r>
          </a:p>
        </p:txBody>
      </p:sp>
      <p:sp>
        <p:nvSpPr>
          <p:cNvPr id="12294" name="Rectangle 6"/>
          <p:cNvSpPr>
            <a:spLocks noChangeArrowheads="1"/>
          </p:cNvSpPr>
          <p:nvPr/>
        </p:nvSpPr>
        <p:spPr bwMode="auto">
          <a:xfrm>
            <a:off x="311150" y="1933575"/>
            <a:ext cx="2400300" cy="284163"/>
          </a:xfrm>
          <a:prstGeom prst="rect">
            <a:avLst/>
          </a:prstGeom>
          <a:noFill/>
          <a:ln w="9525">
            <a:noFill/>
            <a:miter lim="800000"/>
            <a:headEnd/>
            <a:tailEnd/>
          </a:ln>
          <a:effectLst/>
        </p:spPr>
        <p:txBody>
          <a:bodyPr wrap="none" lIns="63500" tIns="25400" rIns="63500" bIns="25400">
            <a:spAutoFit/>
          </a:bodyPr>
          <a:lstStyle/>
          <a:p>
            <a:pPr algn="l">
              <a:lnSpc>
                <a:spcPct val="85000"/>
              </a:lnSpc>
            </a:pPr>
            <a:r>
              <a:rPr lang="en-US" sz="1800" dirty="0">
                <a:solidFill>
                  <a:schemeClr val="bg2"/>
                </a:solidFill>
              </a:rPr>
              <a:t>Lecture/Presentation</a:t>
            </a:r>
          </a:p>
        </p:txBody>
      </p:sp>
      <p:sp>
        <p:nvSpPr>
          <p:cNvPr id="12295" name="Rectangle 7"/>
          <p:cNvSpPr>
            <a:spLocks noChangeArrowheads="1"/>
          </p:cNvSpPr>
          <p:nvPr/>
        </p:nvSpPr>
        <p:spPr bwMode="auto">
          <a:xfrm>
            <a:off x="6980238" y="1539875"/>
            <a:ext cx="1333500" cy="284163"/>
          </a:xfrm>
          <a:prstGeom prst="rect">
            <a:avLst/>
          </a:prstGeom>
          <a:noFill/>
          <a:ln w="9525">
            <a:noFill/>
            <a:miter lim="800000"/>
            <a:headEnd/>
            <a:tailEnd/>
          </a:ln>
          <a:effectLst/>
        </p:spPr>
        <p:txBody>
          <a:bodyPr wrap="none" lIns="63500" tIns="25400" rIns="63500" bIns="25400">
            <a:spAutoFit/>
          </a:bodyPr>
          <a:lstStyle/>
          <a:p>
            <a:pPr algn="r">
              <a:lnSpc>
                <a:spcPct val="85000"/>
              </a:lnSpc>
            </a:pPr>
            <a:r>
              <a:rPr lang="en-US" sz="1800" i="1"/>
              <a:t>Facilitating</a:t>
            </a:r>
          </a:p>
        </p:txBody>
      </p:sp>
      <p:sp>
        <p:nvSpPr>
          <p:cNvPr id="12296" name="Rectangle 8"/>
          <p:cNvSpPr>
            <a:spLocks noChangeArrowheads="1"/>
          </p:cNvSpPr>
          <p:nvPr/>
        </p:nvSpPr>
        <p:spPr bwMode="auto">
          <a:xfrm>
            <a:off x="158750" y="1539875"/>
            <a:ext cx="1308100" cy="284163"/>
          </a:xfrm>
          <a:prstGeom prst="rect">
            <a:avLst/>
          </a:prstGeom>
          <a:noFill/>
          <a:ln w="9525">
            <a:noFill/>
            <a:miter lim="800000"/>
            <a:headEnd/>
            <a:tailEnd/>
          </a:ln>
          <a:effectLst/>
        </p:spPr>
        <p:txBody>
          <a:bodyPr wrap="none" lIns="63500" tIns="25400" rIns="63500" bIns="25400">
            <a:spAutoFit/>
          </a:bodyPr>
          <a:lstStyle/>
          <a:p>
            <a:pPr algn="l">
              <a:lnSpc>
                <a:spcPct val="85000"/>
              </a:lnSpc>
            </a:pPr>
            <a:r>
              <a:rPr lang="en-US" sz="1800" i="1"/>
              <a:t>Presenting</a:t>
            </a:r>
          </a:p>
        </p:txBody>
      </p:sp>
      <p:sp>
        <p:nvSpPr>
          <p:cNvPr id="12297" name="Line 9"/>
          <p:cNvSpPr>
            <a:spLocks noChangeShapeType="1"/>
          </p:cNvSpPr>
          <p:nvPr/>
        </p:nvSpPr>
        <p:spPr bwMode="auto">
          <a:xfrm flipV="1">
            <a:off x="285750" y="1870075"/>
            <a:ext cx="8027988" cy="2446338"/>
          </a:xfrm>
          <a:prstGeom prst="line">
            <a:avLst/>
          </a:prstGeom>
          <a:noFill/>
          <a:ln w="25400">
            <a:solidFill>
              <a:schemeClr val="bg2"/>
            </a:solidFill>
            <a:round/>
            <a:headEnd type="none" w="sm" len="sm"/>
            <a:tailEnd type="none" w="sm" len="sm"/>
          </a:ln>
          <a:effectLst/>
        </p:spPr>
        <p:txBody>
          <a:bodyPr/>
          <a:lstStyle/>
          <a:p>
            <a:endParaRPr lang="en-US"/>
          </a:p>
        </p:txBody>
      </p:sp>
      <p:sp>
        <p:nvSpPr>
          <p:cNvPr id="12298" name="Rectangle 10"/>
          <p:cNvSpPr>
            <a:spLocks noChangeArrowheads="1"/>
          </p:cNvSpPr>
          <p:nvPr/>
        </p:nvSpPr>
        <p:spPr bwMode="auto">
          <a:xfrm>
            <a:off x="373063" y="3746500"/>
            <a:ext cx="584200" cy="284163"/>
          </a:xfrm>
          <a:prstGeom prst="rect">
            <a:avLst/>
          </a:prstGeom>
          <a:noFill/>
          <a:ln w="9525">
            <a:noFill/>
            <a:miter lim="800000"/>
            <a:headEnd/>
            <a:tailEnd/>
          </a:ln>
          <a:effectLst/>
        </p:spPr>
        <p:txBody>
          <a:bodyPr wrap="none" lIns="63500" tIns="25400" rIns="63500" bIns="25400">
            <a:spAutoFit/>
          </a:bodyPr>
          <a:lstStyle/>
          <a:p>
            <a:pPr>
              <a:lnSpc>
                <a:spcPct val="85000"/>
              </a:lnSpc>
            </a:pPr>
            <a:r>
              <a:rPr lang="en-US" sz="1800">
                <a:solidFill>
                  <a:schemeClr val="bg2"/>
                </a:solidFill>
              </a:rPr>
              <a:t>80%</a:t>
            </a:r>
          </a:p>
        </p:txBody>
      </p:sp>
      <p:sp>
        <p:nvSpPr>
          <p:cNvPr id="12299" name="Rectangle 11"/>
          <p:cNvSpPr>
            <a:spLocks noChangeArrowheads="1"/>
          </p:cNvSpPr>
          <p:nvPr/>
        </p:nvSpPr>
        <p:spPr bwMode="auto">
          <a:xfrm>
            <a:off x="1490663" y="4037013"/>
            <a:ext cx="584200" cy="284162"/>
          </a:xfrm>
          <a:prstGeom prst="rect">
            <a:avLst/>
          </a:prstGeom>
          <a:noFill/>
          <a:ln w="9525">
            <a:noFill/>
            <a:miter lim="800000"/>
            <a:headEnd/>
            <a:tailEnd/>
          </a:ln>
          <a:effectLst/>
        </p:spPr>
        <p:txBody>
          <a:bodyPr wrap="none" lIns="63500" tIns="25400" rIns="63500" bIns="25400">
            <a:spAutoFit/>
          </a:bodyPr>
          <a:lstStyle/>
          <a:p>
            <a:pPr>
              <a:lnSpc>
                <a:spcPct val="85000"/>
              </a:lnSpc>
            </a:pPr>
            <a:r>
              <a:rPr lang="en-US" sz="1800">
                <a:solidFill>
                  <a:schemeClr val="bg2"/>
                </a:solidFill>
              </a:rPr>
              <a:t>20%</a:t>
            </a:r>
          </a:p>
        </p:txBody>
      </p:sp>
      <p:sp>
        <p:nvSpPr>
          <p:cNvPr id="12300" name="Rectangle 12"/>
          <p:cNvSpPr>
            <a:spLocks noChangeArrowheads="1"/>
          </p:cNvSpPr>
          <p:nvPr/>
        </p:nvSpPr>
        <p:spPr bwMode="auto">
          <a:xfrm>
            <a:off x="7729538" y="2147888"/>
            <a:ext cx="584200" cy="284162"/>
          </a:xfrm>
          <a:prstGeom prst="rect">
            <a:avLst/>
          </a:prstGeom>
          <a:noFill/>
          <a:ln w="9525">
            <a:noFill/>
            <a:miter lim="800000"/>
            <a:headEnd/>
            <a:tailEnd/>
          </a:ln>
          <a:effectLst/>
        </p:spPr>
        <p:txBody>
          <a:bodyPr wrap="none" lIns="63500" tIns="25400" rIns="63500" bIns="25400">
            <a:spAutoFit/>
          </a:bodyPr>
          <a:lstStyle/>
          <a:p>
            <a:pPr>
              <a:lnSpc>
                <a:spcPct val="85000"/>
              </a:lnSpc>
            </a:pPr>
            <a:r>
              <a:rPr lang="en-US" sz="1800">
                <a:solidFill>
                  <a:schemeClr val="bg2"/>
                </a:solidFill>
              </a:rPr>
              <a:t>80%</a:t>
            </a:r>
          </a:p>
        </p:txBody>
      </p:sp>
      <p:sp>
        <p:nvSpPr>
          <p:cNvPr id="12301" name="Rectangle 13"/>
          <p:cNvSpPr>
            <a:spLocks noChangeArrowheads="1"/>
          </p:cNvSpPr>
          <p:nvPr/>
        </p:nvSpPr>
        <p:spPr bwMode="auto">
          <a:xfrm>
            <a:off x="6677025" y="1933575"/>
            <a:ext cx="584200" cy="284163"/>
          </a:xfrm>
          <a:prstGeom prst="rect">
            <a:avLst/>
          </a:prstGeom>
          <a:noFill/>
          <a:ln w="9525">
            <a:noFill/>
            <a:miter lim="800000"/>
            <a:headEnd/>
            <a:tailEnd/>
          </a:ln>
          <a:effectLst/>
        </p:spPr>
        <p:txBody>
          <a:bodyPr wrap="none" lIns="63500" tIns="25400" rIns="63500" bIns="25400">
            <a:spAutoFit/>
          </a:bodyPr>
          <a:lstStyle/>
          <a:p>
            <a:pPr>
              <a:lnSpc>
                <a:spcPct val="85000"/>
              </a:lnSpc>
            </a:pPr>
            <a:r>
              <a:rPr lang="en-US" sz="1800">
                <a:solidFill>
                  <a:schemeClr val="bg2"/>
                </a:solidFill>
              </a:rPr>
              <a:t>20%</a:t>
            </a:r>
          </a:p>
        </p:txBody>
      </p:sp>
      <p:sp>
        <p:nvSpPr>
          <p:cNvPr id="12302" name="Rectangle 14"/>
          <p:cNvSpPr>
            <a:spLocks noChangeArrowheads="1"/>
          </p:cNvSpPr>
          <p:nvPr/>
        </p:nvSpPr>
        <p:spPr bwMode="auto">
          <a:xfrm>
            <a:off x="4140200" y="3200400"/>
            <a:ext cx="584200" cy="284163"/>
          </a:xfrm>
          <a:prstGeom prst="rect">
            <a:avLst/>
          </a:prstGeom>
          <a:noFill/>
          <a:ln w="9525">
            <a:noFill/>
            <a:miter lim="800000"/>
            <a:headEnd/>
            <a:tailEnd/>
          </a:ln>
          <a:effectLst/>
        </p:spPr>
        <p:txBody>
          <a:bodyPr wrap="none" lIns="63500" tIns="25400" rIns="63500" bIns="25400">
            <a:spAutoFit/>
          </a:bodyPr>
          <a:lstStyle/>
          <a:p>
            <a:pPr>
              <a:lnSpc>
                <a:spcPct val="85000"/>
              </a:lnSpc>
            </a:pPr>
            <a:r>
              <a:rPr lang="en-US" sz="1800">
                <a:solidFill>
                  <a:schemeClr val="bg2"/>
                </a:solidFill>
              </a:rPr>
              <a:t>50%</a:t>
            </a:r>
          </a:p>
        </p:txBody>
      </p:sp>
      <p:sp>
        <p:nvSpPr>
          <p:cNvPr id="12303" name="Rectangle 15"/>
          <p:cNvSpPr>
            <a:spLocks noChangeArrowheads="1"/>
          </p:cNvSpPr>
          <p:nvPr/>
        </p:nvSpPr>
        <p:spPr bwMode="auto">
          <a:xfrm>
            <a:off x="4140200" y="2693988"/>
            <a:ext cx="584200" cy="284162"/>
          </a:xfrm>
          <a:prstGeom prst="rect">
            <a:avLst/>
          </a:prstGeom>
          <a:noFill/>
          <a:ln w="9525">
            <a:noFill/>
            <a:miter lim="800000"/>
            <a:headEnd/>
            <a:tailEnd/>
          </a:ln>
          <a:effectLst/>
        </p:spPr>
        <p:txBody>
          <a:bodyPr wrap="none" lIns="63500" tIns="25400" rIns="63500" bIns="25400">
            <a:spAutoFit/>
          </a:bodyPr>
          <a:lstStyle/>
          <a:p>
            <a:pPr>
              <a:lnSpc>
                <a:spcPct val="85000"/>
              </a:lnSpc>
            </a:pPr>
            <a:r>
              <a:rPr lang="en-US" sz="1800">
                <a:solidFill>
                  <a:schemeClr val="bg2"/>
                </a:solidFill>
              </a:rPr>
              <a:t>50%</a:t>
            </a:r>
          </a:p>
        </p:txBody>
      </p:sp>
      <p:sp>
        <p:nvSpPr>
          <p:cNvPr id="12304" name="Line 16"/>
          <p:cNvSpPr>
            <a:spLocks noChangeShapeType="1"/>
          </p:cNvSpPr>
          <p:nvPr/>
        </p:nvSpPr>
        <p:spPr bwMode="auto">
          <a:xfrm flipV="1">
            <a:off x="8148638" y="2465388"/>
            <a:ext cx="0" cy="2598737"/>
          </a:xfrm>
          <a:prstGeom prst="line">
            <a:avLst/>
          </a:prstGeom>
          <a:noFill/>
          <a:ln w="25400">
            <a:solidFill>
              <a:schemeClr val="tx1"/>
            </a:solidFill>
            <a:round/>
            <a:headEnd type="none" w="sm" len="sm"/>
            <a:tailEnd type="stealth" w="med" len="lg"/>
          </a:ln>
          <a:effectLst/>
        </p:spPr>
        <p:txBody>
          <a:bodyPr/>
          <a:lstStyle/>
          <a:p>
            <a:endParaRPr lang="en-US"/>
          </a:p>
        </p:txBody>
      </p:sp>
      <p:sp>
        <p:nvSpPr>
          <p:cNvPr id="12305" name="Line 17"/>
          <p:cNvSpPr>
            <a:spLocks noChangeShapeType="1"/>
          </p:cNvSpPr>
          <p:nvPr/>
        </p:nvSpPr>
        <p:spPr bwMode="auto">
          <a:xfrm flipV="1">
            <a:off x="539750" y="4367213"/>
            <a:ext cx="0" cy="696912"/>
          </a:xfrm>
          <a:prstGeom prst="line">
            <a:avLst/>
          </a:prstGeom>
          <a:noFill/>
          <a:ln w="25400">
            <a:solidFill>
              <a:schemeClr val="tx1"/>
            </a:solidFill>
            <a:round/>
            <a:headEnd type="none" w="sm" len="sm"/>
            <a:tailEnd type="stealth" w="med" len="lg"/>
          </a:ln>
          <a:effectLst/>
        </p:spPr>
        <p:txBody>
          <a:bodyPr/>
          <a:lstStyle/>
          <a:p>
            <a:endParaRPr lang="en-US"/>
          </a:p>
        </p:txBody>
      </p:sp>
      <p:sp>
        <p:nvSpPr>
          <p:cNvPr id="12306" name="Line 18"/>
          <p:cNvSpPr>
            <a:spLocks noChangeShapeType="1"/>
          </p:cNvSpPr>
          <p:nvPr/>
        </p:nvSpPr>
        <p:spPr bwMode="auto">
          <a:xfrm flipV="1">
            <a:off x="3087688" y="3695700"/>
            <a:ext cx="0" cy="1368425"/>
          </a:xfrm>
          <a:prstGeom prst="line">
            <a:avLst/>
          </a:prstGeom>
          <a:noFill/>
          <a:ln w="25400">
            <a:solidFill>
              <a:schemeClr val="tx1"/>
            </a:solidFill>
            <a:round/>
            <a:headEnd type="none" w="sm" len="sm"/>
            <a:tailEnd type="stealth" w="med" len="lg"/>
          </a:ln>
          <a:effectLst/>
        </p:spPr>
        <p:txBody>
          <a:bodyPr/>
          <a:lstStyle/>
          <a:p>
            <a:endParaRPr lang="en-US"/>
          </a:p>
        </p:txBody>
      </p:sp>
      <p:sp>
        <p:nvSpPr>
          <p:cNvPr id="12307" name="Line 19"/>
          <p:cNvSpPr>
            <a:spLocks noChangeShapeType="1"/>
          </p:cNvSpPr>
          <p:nvPr/>
        </p:nvSpPr>
        <p:spPr bwMode="auto">
          <a:xfrm flipV="1">
            <a:off x="5294313" y="3136900"/>
            <a:ext cx="0" cy="1927225"/>
          </a:xfrm>
          <a:prstGeom prst="line">
            <a:avLst/>
          </a:prstGeom>
          <a:noFill/>
          <a:ln w="25400">
            <a:solidFill>
              <a:schemeClr val="tx1"/>
            </a:solidFill>
            <a:round/>
            <a:headEnd type="none" w="sm" len="sm"/>
            <a:tailEnd type="stealth" w="med" len="lg"/>
          </a:ln>
          <a:effectLst/>
        </p:spPr>
        <p:txBody>
          <a:bodyPr/>
          <a:lstStyle/>
          <a:p>
            <a:endParaRPr lang="en-US"/>
          </a:p>
        </p:txBody>
      </p:sp>
      <p:sp>
        <p:nvSpPr>
          <p:cNvPr id="12308" name="Rectangle 20"/>
          <p:cNvSpPr>
            <a:spLocks noChangeArrowheads="1"/>
          </p:cNvSpPr>
          <p:nvPr/>
        </p:nvSpPr>
        <p:spPr bwMode="auto">
          <a:xfrm>
            <a:off x="6486525" y="5102225"/>
            <a:ext cx="2486025" cy="1085554"/>
          </a:xfrm>
          <a:prstGeom prst="rect">
            <a:avLst/>
          </a:prstGeom>
          <a:noFill/>
          <a:ln w="9525">
            <a:noFill/>
            <a:miter lim="800000"/>
            <a:headEnd/>
            <a:tailEnd/>
          </a:ln>
          <a:effectLst/>
        </p:spPr>
        <p:txBody>
          <a:bodyPr lIns="63500" tIns="25400" rIns="63500" bIns="25400">
            <a:spAutoFit/>
          </a:bodyPr>
          <a:lstStyle/>
          <a:p>
            <a:pPr>
              <a:lnSpc>
                <a:spcPct val="96000"/>
              </a:lnSpc>
              <a:spcBef>
                <a:spcPct val="143000"/>
              </a:spcBef>
            </a:pPr>
            <a:r>
              <a:rPr lang="en-US" sz="1400" dirty="0">
                <a:latin typeface="+mn-lt"/>
              </a:rPr>
              <a:t>Decision-oriented meetings, problem-solving meetings, task force meetings, team meetings, project team meetings, focus groups</a:t>
            </a:r>
          </a:p>
        </p:txBody>
      </p:sp>
      <p:sp>
        <p:nvSpPr>
          <p:cNvPr id="12309" name="Rectangle 21"/>
          <p:cNvSpPr>
            <a:spLocks noChangeArrowheads="1"/>
          </p:cNvSpPr>
          <p:nvPr/>
        </p:nvSpPr>
        <p:spPr bwMode="auto">
          <a:xfrm>
            <a:off x="234950" y="5102225"/>
            <a:ext cx="1978025" cy="671851"/>
          </a:xfrm>
          <a:prstGeom prst="rect">
            <a:avLst/>
          </a:prstGeom>
          <a:noFill/>
          <a:ln w="9525">
            <a:noFill/>
            <a:miter lim="800000"/>
            <a:headEnd/>
            <a:tailEnd/>
          </a:ln>
          <a:effectLst/>
        </p:spPr>
        <p:txBody>
          <a:bodyPr lIns="63500" tIns="25400" rIns="63500" bIns="25400">
            <a:spAutoFit/>
          </a:bodyPr>
          <a:lstStyle/>
          <a:p>
            <a:pPr algn="l">
              <a:lnSpc>
                <a:spcPct val="96000"/>
              </a:lnSpc>
              <a:spcBef>
                <a:spcPct val="143000"/>
              </a:spcBef>
            </a:pPr>
            <a:r>
              <a:rPr lang="en-US" sz="1400" dirty="0">
                <a:latin typeface="+mn-lt"/>
              </a:rPr>
              <a:t>One-way information sharing meetings, briefings</a:t>
            </a:r>
          </a:p>
        </p:txBody>
      </p:sp>
      <p:sp>
        <p:nvSpPr>
          <p:cNvPr id="12310" name="Rectangle 22"/>
          <p:cNvSpPr>
            <a:spLocks noChangeArrowheads="1"/>
          </p:cNvSpPr>
          <p:nvPr/>
        </p:nvSpPr>
        <p:spPr bwMode="auto">
          <a:xfrm>
            <a:off x="2403475" y="5102225"/>
            <a:ext cx="1978025" cy="464999"/>
          </a:xfrm>
          <a:prstGeom prst="rect">
            <a:avLst/>
          </a:prstGeom>
          <a:noFill/>
          <a:ln w="9525">
            <a:noFill/>
            <a:miter lim="800000"/>
            <a:headEnd/>
            <a:tailEnd/>
          </a:ln>
          <a:effectLst/>
        </p:spPr>
        <p:txBody>
          <a:bodyPr lIns="63500" tIns="25400" rIns="63500" bIns="25400">
            <a:spAutoFit/>
          </a:bodyPr>
          <a:lstStyle/>
          <a:p>
            <a:pPr>
              <a:lnSpc>
                <a:spcPct val="96000"/>
              </a:lnSpc>
              <a:spcBef>
                <a:spcPct val="143000"/>
              </a:spcBef>
            </a:pPr>
            <a:r>
              <a:rPr lang="en-US" sz="1400" dirty="0">
                <a:latin typeface="+mn-lt"/>
              </a:rPr>
              <a:t>Project updates, management reviews</a:t>
            </a:r>
          </a:p>
        </p:txBody>
      </p:sp>
      <p:sp>
        <p:nvSpPr>
          <p:cNvPr id="12311" name="Rectangle 23"/>
          <p:cNvSpPr>
            <a:spLocks noChangeArrowheads="1"/>
          </p:cNvSpPr>
          <p:nvPr/>
        </p:nvSpPr>
        <p:spPr bwMode="auto">
          <a:xfrm>
            <a:off x="4508500" y="5102225"/>
            <a:ext cx="1863725" cy="671851"/>
          </a:xfrm>
          <a:prstGeom prst="rect">
            <a:avLst/>
          </a:prstGeom>
          <a:noFill/>
          <a:ln w="9525">
            <a:noFill/>
            <a:miter lim="800000"/>
            <a:headEnd/>
            <a:tailEnd/>
          </a:ln>
          <a:effectLst/>
        </p:spPr>
        <p:txBody>
          <a:bodyPr lIns="63500" tIns="25400" rIns="63500" bIns="25400">
            <a:spAutoFit/>
          </a:bodyPr>
          <a:lstStyle/>
          <a:p>
            <a:pPr>
              <a:lnSpc>
                <a:spcPct val="96000"/>
              </a:lnSpc>
              <a:spcBef>
                <a:spcPct val="143000"/>
              </a:spcBef>
            </a:pPr>
            <a:r>
              <a:rPr lang="en-US" sz="1400" dirty="0">
                <a:latin typeface="+mn-lt"/>
              </a:rPr>
              <a:t>Staff meetings, standing committee meetings</a:t>
            </a:r>
          </a:p>
        </p:txBody>
      </p:sp>
      <p:sp>
        <p:nvSpPr>
          <p:cNvPr id="26" name="Rectangle 6"/>
          <p:cNvSpPr>
            <a:spLocks noChangeArrowheads="1"/>
          </p:cNvSpPr>
          <p:nvPr/>
        </p:nvSpPr>
        <p:spPr bwMode="auto">
          <a:xfrm>
            <a:off x="5867400" y="3962400"/>
            <a:ext cx="2192908" cy="286745"/>
          </a:xfrm>
          <a:prstGeom prst="rect">
            <a:avLst/>
          </a:prstGeom>
          <a:noFill/>
          <a:ln w="9525">
            <a:noFill/>
            <a:miter lim="800000"/>
            <a:headEnd/>
            <a:tailEnd/>
          </a:ln>
          <a:effectLst/>
        </p:spPr>
        <p:txBody>
          <a:bodyPr wrap="none" lIns="63500" tIns="25400" rIns="63500" bIns="25400">
            <a:spAutoFit/>
          </a:bodyPr>
          <a:lstStyle/>
          <a:p>
            <a:pPr algn="l">
              <a:lnSpc>
                <a:spcPct val="85000"/>
              </a:lnSpc>
            </a:pPr>
            <a:r>
              <a:rPr lang="en-US" sz="1800" dirty="0" smtClean="0">
                <a:solidFill>
                  <a:schemeClr val="bg2"/>
                </a:solidFill>
              </a:rPr>
              <a:t>Discussion/Decision</a:t>
            </a:r>
            <a:endParaRPr lang="en-US" sz="1800" dirty="0">
              <a:solidFill>
                <a:schemeClr val="bg2"/>
              </a:solidFill>
            </a:endParaRPr>
          </a:p>
        </p:txBody>
      </p:sp>
      <p:cxnSp>
        <p:nvCxnSpPr>
          <p:cNvPr id="28" name="Straight Connector 27"/>
          <p:cNvCxnSpPr/>
          <p:nvPr/>
        </p:nvCxnSpPr>
        <p:spPr>
          <a:xfrm rot="5400000">
            <a:off x="2819401" y="3124200"/>
            <a:ext cx="304799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0" name="Rectangular Callout 29"/>
          <p:cNvSpPr/>
          <p:nvPr/>
        </p:nvSpPr>
        <p:spPr>
          <a:xfrm>
            <a:off x="1600200" y="2362200"/>
            <a:ext cx="2438400" cy="1219200"/>
          </a:xfrm>
          <a:prstGeom prst="wedgeRectCallout">
            <a:avLst>
              <a:gd name="adj1" fmla="val -8121"/>
              <a:gd name="adj2" fmla="val 82839"/>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Do</a:t>
            </a:r>
            <a:r>
              <a:rPr lang="en-US" dirty="0" smtClean="0">
                <a:solidFill>
                  <a:schemeClr val="tx1"/>
                </a:solidFill>
              </a:rPr>
              <a:t> </a:t>
            </a:r>
            <a:r>
              <a:rPr lang="en-US" sz="1600" dirty="0" smtClean="0">
                <a:solidFill>
                  <a:schemeClr val="tx1"/>
                </a:solidFill>
              </a:rPr>
              <a:t>we really need to meet or can we do this without a meeting?</a:t>
            </a:r>
            <a:endParaRPr lang="en-US" sz="1600" dirty="0">
              <a:solidFill>
                <a:schemeClr val="tx1"/>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0-#ppt_w/2"/>
                                          </p:val>
                                        </p:tav>
                                        <p:tav tm="100000">
                                          <p:val>
                                            <p:strVal val="#ppt_x"/>
                                          </p:val>
                                        </p:tav>
                                      </p:tavLst>
                                    </p:anim>
                                    <p:anim calcmode="lin" valueType="num">
                                      <p:cBhvr additive="base">
                                        <p:cTn id="8"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additive="base">
                                        <p:cTn id="13" dur="500" fill="hold"/>
                                        <p:tgtEl>
                                          <p:spTgt spid="30"/>
                                        </p:tgtEl>
                                        <p:attrNameLst>
                                          <p:attrName>ppt_x</p:attrName>
                                        </p:attrNameLst>
                                      </p:cBhvr>
                                      <p:tavLst>
                                        <p:tav tm="0">
                                          <p:val>
                                            <p:strVal val="0-#ppt_w/2"/>
                                          </p:val>
                                        </p:tav>
                                        <p:tav tm="100000">
                                          <p:val>
                                            <p:strVal val="#ppt_x"/>
                                          </p:val>
                                        </p:tav>
                                      </p:tavLst>
                                    </p:anim>
                                    <p:anim calcmode="lin" valueType="num">
                                      <p:cBhvr additive="base">
                                        <p:cTn id="14" dur="5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2250" y="614363"/>
            <a:ext cx="8555038" cy="704850"/>
          </a:xfrm>
          <a:noFill/>
          <a:ln/>
        </p:spPr>
        <p:txBody>
          <a:bodyPr>
            <a:normAutofit fontScale="90000"/>
          </a:bodyPr>
          <a:lstStyle/>
          <a:p>
            <a:pPr algn="ctr"/>
            <a:r>
              <a:rPr lang="en-US" dirty="0"/>
              <a:t>Good Reasons to </a:t>
            </a:r>
            <a:r>
              <a:rPr lang="en-US" dirty="0" smtClean="0"/>
              <a:t>Meet Require the Interaction of Multiple People </a:t>
            </a:r>
            <a:endParaRPr lang="en-US" dirty="0"/>
          </a:p>
        </p:txBody>
      </p:sp>
      <p:sp>
        <p:nvSpPr>
          <p:cNvPr id="10243" name="Rectangle 3"/>
          <p:cNvSpPr>
            <a:spLocks noGrp="1" noChangeArrowheads="1"/>
          </p:cNvSpPr>
          <p:nvPr>
            <p:ph sz="quarter" idx="1"/>
          </p:nvPr>
        </p:nvSpPr>
        <p:spPr>
          <a:xfrm>
            <a:off x="147638" y="1917700"/>
            <a:ext cx="8739187" cy="4635500"/>
          </a:xfrm>
          <a:noFill/>
          <a:ln/>
        </p:spPr>
        <p:txBody>
          <a:bodyPr lIns="61913" tIns="30163" rIns="61913" bIns="30163">
            <a:normAutofit/>
          </a:bodyPr>
          <a:lstStyle/>
          <a:p>
            <a:pPr marL="457200" lvl="1" indent="-342900" defTabSz="2628900">
              <a:spcBef>
                <a:spcPts val="2400"/>
              </a:spcBef>
            </a:pPr>
            <a:r>
              <a:rPr lang="en-US" dirty="0">
                <a:solidFill>
                  <a:schemeClr val="tx1"/>
                </a:solidFill>
              </a:rPr>
              <a:t>To </a:t>
            </a:r>
            <a:r>
              <a:rPr lang="en-US" dirty="0" smtClean="0">
                <a:solidFill>
                  <a:schemeClr val="tx1"/>
                </a:solidFill>
              </a:rPr>
              <a:t>share different perspectives and gain understanding</a:t>
            </a:r>
            <a:endParaRPr lang="en-US" dirty="0">
              <a:solidFill>
                <a:schemeClr val="tx1"/>
              </a:solidFill>
            </a:endParaRPr>
          </a:p>
          <a:p>
            <a:pPr marL="457200" lvl="1" indent="-342900" defTabSz="2628900">
              <a:spcBef>
                <a:spcPts val="2400"/>
              </a:spcBef>
            </a:pPr>
            <a:r>
              <a:rPr lang="en-US" dirty="0">
                <a:solidFill>
                  <a:schemeClr val="tx1"/>
                </a:solidFill>
              </a:rPr>
              <a:t>To </a:t>
            </a:r>
            <a:r>
              <a:rPr lang="en-US" dirty="0" smtClean="0">
                <a:solidFill>
                  <a:schemeClr val="tx1"/>
                </a:solidFill>
              </a:rPr>
              <a:t>brainstorm and further develop </a:t>
            </a:r>
            <a:r>
              <a:rPr lang="en-US" dirty="0">
                <a:solidFill>
                  <a:schemeClr val="tx1"/>
                </a:solidFill>
              </a:rPr>
              <a:t>ideas</a:t>
            </a:r>
          </a:p>
          <a:p>
            <a:pPr marL="457200" lvl="1" indent="-342900" defTabSz="2628900">
              <a:spcBef>
                <a:spcPts val="2400"/>
              </a:spcBef>
            </a:pPr>
            <a:r>
              <a:rPr lang="en-US" dirty="0">
                <a:solidFill>
                  <a:schemeClr val="tx1"/>
                </a:solidFill>
              </a:rPr>
              <a:t>To make </a:t>
            </a:r>
            <a:r>
              <a:rPr lang="en-US" dirty="0" smtClean="0">
                <a:solidFill>
                  <a:schemeClr val="tx1"/>
                </a:solidFill>
              </a:rPr>
              <a:t>decisions</a:t>
            </a:r>
          </a:p>
          <a:p>
            <a:pPr marL="457200" lvl="1" indent="-342900" defTabSz="2628900">
              <a:spcBef>
                <a:spcPts val="2400"/>
              </a:spcBef>
            </a:pPr>
            <a:r>
              <a:rPr lang="en-US" dirty="0" smtClean="0">
                <a:solidFill>
                  <a:schemeClr val="tx1"/>
                </a:solidFill>
              </a:rPr>
              <a:t>To develop action plans</a:t>
            </a:r>
            <a:endParaRPr lang="en-US" dirty="0">
              <a:solidFill>
                <a:schemeClr val="tx1"/>
              </a:solidFill>
            </a:endParaRPr>
          </a:p>
          <a:p>
            <a:pPr marL="457200" lvl="1" indent="-342900" defTabSz="2628900">
              <a:spcBef>
                <a:spcPts val="2400"/>
              </a:spcBef>
            </a:pPr>
            <a:r>
              <a:rPr lang="en-US" dirty="0">
                <a:solidFill>
                  <a:schemeClr val="tx1"/>
                </a:solidFill>
              </a:rPr>
              <a:t>To </a:t>
            </a:r>
            <a:r>
              <a:rPr lang="en-US" dirty="0" smtClean="0">
                <a:solidFill>
                  <a:schemeClr val="tx1"/>
                </a:solidFill>
              </a:rPr>
              <a:t>explain and clarify complicated information</a:t>
            </a:r>
            <a:endParaRPr lang="en-US" dirty="0">
              <a:solidFill>
                <a:schemeClr val="tx1"/>
              </a:solidFill>
            </a:endParaRPr>
          </a:p>
          <a:p>
            <a:pPr marL="457200" lvl="1" indent="-342900" defTabSz="2628900">
              <a:spcBef>
                <a:spcPts val="2400"/>
              </a:spcBef>
            </a:pPr>
            <a:r>
              <a:rPr lang="en-US" dirty="0">
                <a:solidFill>
                  <a:schemeClr val="tx1"/>
                </a:solidFill>
              </a:rPr>
              <a:t>To </a:t>
            </a:r>
            <a:r>
              <a:rPr lang="en-US" dirty="0" smtClean="0">
                <a:solidFill>
                  <a:schemeClr val="tx1"/>
                </a:solidFill>
              </a:rPr>
              <a:t>achieve consensus</a:t>
            </a:r>
            <a:endParaRPr lang="en-US" dirty="0">
              <a:solidFill>
                <a:schemeClr val="tx1"/>
              </a:solidFill>
            </a:endParaRPr>
          </a:p>
        </p:txBody>
      </p:sp>
      <p:pic>
        <p:nvPicPr>
          <p:cNvPr id="1030" name="Picture 6" descr="C:\Users\Karen\AppData\Local\Microsoft\Windows\Temporary Internet Files\Content.IE5\D3ZSBP3T\MCBD20204_0000[1].wmf"/>
          <p:cNvPicPr>
            <a:picLocks noChangeAspect="1" noChangeArrowheads="1"/>
          </p:cNvPicPr>
          <p:nvPr/>
        </p:nvPicPr>
        <p:blipFill>
          <a:blip r:embed="rId3" cstate="print"/>
          <a:srcRect/>
          <a:stretch>
            <a:fillRect/>
          </a:stretch>
        </p:blipFill>
        <p:spPr bwMode="auto">
          <a:xfrm>
            <a:off x="6172200" y="2590800"/>
            <a:ext cx="2667000" cy="1889767"/>
          </a:xfrm>
          <a:prstGeom prst="rect">
            <a:avLst/>
          </a:prstGeo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val 2"/>
          <p:cNvSpPr>
            <a:spLocks noChangeArrowheads="1"/>
          </p:cNvSpPr>
          <p:nvPr/>
        </p:nvSpPr>
        <p:spPr bwMode="auto">
          <a:xfrm>
            <a:off x="7261225" y="1719263"/>
            <a:ext cx="952500" cy="657225"/>
          </a:xfrm>
          <a:prstGeom prst="ellipse">
            <a:avLst/>
          </a:prstGeom>
          <a:solidFill>
            <a:srgbClr val="FCFEB9"/>
          </a:solidFill>
          <a:ln w="12700">
            <a:solidFill>
              <a:schemeClr val="tx1"/>
            </a:solidFill>
            <a:round/>
            <a:headEnd/>
            <a:tailEnd/>
          </a:ln>
          <a:effectLst/>
        </p:spPr>
        <p:txBody>
          <a:bodyPr wrap="none" anchor="ctr"/>
          <a:lstStyle/>
          <a:p>
            <a:endParaRPr lang="en-US"/>
          </a:p>
        </p:txBody>
      </p:sp>
      <p:sp>
        <p:nvSpPr>
          <p:cNvPr id="12291" name="Rectangle 3"/>
          <p:cNvSpPr>
            <a:spLocks noGrp="1" noChangeArrowheads="1"/>
          </p:cNvSpPr>
          <p:nvPr>
            <p:ph type="title"/>
          </p:nvPr>
        </p:nvSpPr>
        <p:spPr>
          <a:xfrm>
            <a:off x="222250" y="614363"/>
            <a:ext cx="8555038" cy="704850"/>
          </a:xfrm>
          <a:noFill/>
          <a:ln/>
        </p:spPr>
        <p:txBody>
          <a:bodyPr>
            <a:normAutofit fontScale="90000"/>
          </a:bodyPr>
          <a:lstStyle/>
          <a:p>
            <a:pPr algn="ctr"/>
            <a:r>
              <a:rPr lang="en-US" dirty="0"/>
              <a:t>The </a:t>
            </a:r>
            <a:r>
              <a:rPr lang="en-US" dirty="0" smtClean="0"/>
              <a:t>Not-So-Good </a:t>
            </a:r>
            <a:r>
              <a:rPr lang="en-US" dirty="0"/>
              <a:t>Reasons Why </a:t>
            </a:r>
            <a:r>
              <a:rPr lang="en-US" dirty="0" smtClean="0"/>
              <a:t/>
            </a:r>
            <a:br>
              <a:rPr lang="en-US" dirty="0" smtClean="0"/>
            </a:br>
            <a:r>
              <a:rPr lang="en-US" dirty="0" smtClean="0"/>
              <a:t>We </a:t>
            </a:r>
            <a:r>
              <a:rPr lang="en-US" dirty="0"/>
              <a:t>Meet</a:t>
            </a:r>
          </a:p>
        </p:txBody>
      </p:sp>
      <p:sp>
        <p:nvSpPr>
          <p:cNvPr id="12292" name="Rectangle 4"/>
          <p:cNvSpPr>
            <a:spLocks noGrp="1" noChangeArrowheads="1"/>
          </p:cNvSpPr>
          <p:nvPr>
            <p:ph sz="quarter" idx="1"/>
          </p:nvPr>
        </p:nvSpPr>
        <p:spPr>
          <a:xfrm>
            <a:off x="136524" y="1724025"/>
            <a:ext cx="6645276" cy="4219575"/>
          </a:xfrm>
          <a:noFill/>
          <a:ln/>
        </p:spPr>
        <p:txBody>
          <a:bodyPr lIns="61913" tIns="30163" rIns="61913" bIns="30163">
            <a:normAutofit fontScale="85000" lnSpcReduction="20000"/>
          </a:bodyPr>
          <a:lstStyle/>
          <a:p>
            <a:pPr marL="457200" lvl="1" indent="-342900" defTabSz="612775">
              <a:spcBef>
                <a:spcPct val="100000"/>
              </a:spcBef>
            </a:pPr>
            <a:r>
              <a:rPr lang="en-US" dirty="0" smtClean="0">
                <a:solidFill>
                  <a:schemeClr val="tx1"/>
                </a:solidFill>
              </a:rPr>
              <a:t>Simply because the meeting is being held</a:t>
            </a:r>
          </a:p>
          <a:p>
            <a:pPr marL="457200" lvl="1" indent="-342900" defTabSz="612775">
              <a:spcBef>
                <a:spcPct val="100000"/>
              </a:spcBef>
            </a:pPr>
            <a:r>
              <a:rPr lang="en-US" dirty="0" smtClean="0">
                <a:solidFill>
                  <a:schemeClr val="tx1"/>
                </a:solidFill>
              </a:rPr>
              <a:t>Because that’s what teams do</a:t>
            </a:r>
            <a:endParaRPr lang="en-US" dirty="0">
              <a:solidFill>
                <a:schemeClr val="tx1"/>
              </a:solidFill>
            </a:endParaRPr>
          </a:p>
          <a:p>
            <a:pPr marL="457200" lvl="1" indent="-342900" defTabSz="612775">
              <a:spcBef>
                <a:spcPct val="100000"/>
              </a:spcBef>
            </a:pPr>
            <a:r>
              <a:rPr lang="en-US" dirty="0">
                <a:solidFill>
                  <a:schemeClr val="tx1"/>
                </a:solidFill>
              </a:rPr>
              <a:t>To share risk and avoid responsibility</a:t>
            </a:r>
          </a:p>
          <a:p>
            <a:pPr marL="457200" lvl="1" indent="-342900" defTabSz="612775">
              <a:spcBef>
                <a:spcPct val="100000"/>
              </a:spcBef>
            </a:pPr>
            <a:r>
              <a:rPr lang="en-US" dirty="0">
                <a:solidFill>
                  <a:schemeClr val="tx1"/>
                </a:solidFill>
              </a:rPr>
              <a:t>To share </a:t>
            </a:r>
            <a:r>
              <a:rPr lang="en-US" dirty="0" smtClean="0">
                <a:solidFill>
                  <a:schemeClr val="tx1"/>
                </a:solidFill>
              </a:rPr>
              <a:t>information</a:t>
            </a:r>
          </a:p>
          <a:p>
            <a:pPr marL="457200" lvl="1" indent="-342900" defTabSz="612775">
              <a:spcBef>
                <a:spcPct val="100000"/>
              </a:spcBef>
            </a:pPr>
            <a:r>
              <a:rPr lang="en-US" dirty="0" smtClean="0">
                <a:solidFill>
                  <a:schemeClr val="tx1"/>
                </a:solidFill>
              </a:rPr>
              <a:t>To wordsmith mission statements, etc.</a:t>
            </a:r>
            <a:endParaRPr lang="en-US" dirty="0">
              <a:solidFill>
                <a:schemeClr val="tx1"/>
              </a:solidFill>
            </a:endParaRPr>
          </a:p>
          <a:p>
            <a:pPr marL="457200" lvl="1" indent="-342900" defTabSz="612775">
              <a:spcBef>
                <a:spcPct val="100000"/>
              </a:spcBef>
            </a:pPr>
            <a:r>
              <a:rPr lang="en-US" dirty="0">
                <a:solidFill>
                  <a:schemeClr val="tx1"/>
                </a:solidFill>
              </a:rPr>
              <a:t>To be </a:t>
            </a:r>
            <a:r>
              <a:rPr lang="en-US" dirty="0" smtClean="0">
                <a:solidFill>
                  <a:schemeClr val="tx1"/>
                </a:solidFill>
              </a:rPr>
              <a:t>participatory</a:t>
            </a:r>
          </a:p>
          <a:p>
            <a:pPr marL="457200" lvl="1" indent="-342900" defTabSz="612775">
              <a:spcBef>
                <a:spcPct val="100000"/>
              </a:spcBef>
            </a:pPr>
            <a:r>
              <a:rPr lang="en-US" dirty="0" smtClean="0">
                <a:solidFill>
                  <a:schemeClr val="tx1"/>
                </a:solidFill>
              </a:rPr>
              <a:t>To follow up on actions</a:t>
            </a:r>
            <a:endParaRPr lang="en-US" dirty="0">
              <a:solidFill>
                <a:schemeClr val="tx1"/>
              </a:solidFill>
            </a:endParaRPr>
          </a:p>
          <a:p>
            <a:pPr marL="457200" lvl="1" indent="-342900" defTabSz="612775">
              <a:spcBef>
                <a:spcPct val="100000"/>
              </a:spcBef>
            </a:pPr>
            <a:r>
              <a:rPr lang="en-US" dirty="0" smtClean="0">
                <a:solidFill>
                  <a:schemeClr val="tx1"/>
                </a:solidFill>
              </a:rPr>
              <a:t>Because </a:t>
            </a:r>
            <a:r>
              <a:rPr lang="en-US" dirty="0">
                <a:solidFill>
                  <a:schemeClr val="tx1"/>
                </a:solidFill>
              </a:rPr>
              <a:t>your presence is </a:t>
            </a:r>
            <a:r>
              <a:rPr lang="en-US" dirty="0" smtClean="0">
                <a:solidFill>
                  <a:schemeClr val="tx1"/>
                </a:solidFill>
              </a:rPr>
              <a:t>mandated</a:t>
            </a:r>
          </a:p>
          <a:p>
            <a:pPr marL="457200" lvl="1" indent="-342900" defTabSz="612775">
              <a:spcBef>
                <a:spcPct val="100000"/>
              </a:spcBef>
            </a:pPr>
            <a:endParaRPr lang="en-US" dirty="0"/>
          </a:p>
        </p:txBody>
      </p:sp>
      <p:sp>
        <p:nvSpPr>
          <p:cNvPr id="12293" name="Rectangle 5"/>
          <p:cNvSpPr>
            <a:spLocks noChangeArrowheads="1"/>
          </p:cNvSpPr>
          <p:nvPr/>
        </p:nvSpPr>
        <p:spPr bwMode="auto">
          <a:xfrm>
            <a:off x="1733550" y="6062663"/>
            <a:ext cx="5676900" cy="466026"/>
          </a:xfrm>
          <a:prstGeom prst="rect">
            <a:avLst/>
          </a:prstGeom>
          <a:solidFill>
            <a:schemeClr val="bg1"/>
          </a:solidFill>
          <a:ln w="12700">
            <a:solidFill>
              <a:schemeClr val="tx1"/>
            </a:solidFill>
            <a:miter lim="800000"/>
            <a:headEnd/>
            <a:tailEnd/>
          </a:ln>
          <a:effectLst>
            <a:outerShdw dist="71842" dir="8100000" algn="ctr" rotWithShape="0">
              <a:schemeClr val="bg2"/>
            </a:outerShdw>
          </a:effectLst>
        </p:spPr>
        <p:txBody>
          <a:bodyPr lIns="57150" tIns="23813" rIns="57150" bIns="23813">
            <a:spAutoFit/>
          </a:bodyPr>
          <a:lstStyle/>
          <a:p>
            <a:pPr algn="ctr" defTabSz="831850">
              <a:lnSpc>
                <a:spcPct val="97000"/>
              </a:lnSpc>
            </a:pPr>
            <a:r>
              <a:rPr lang="en-US" sz="1400" b="1" i="1" dirty="0">
                <a:solidFill>
                  <a:srgbClr val="000000"/>
                </a:solidFill>
              </a:rPr>
              <a:t>If there is no good reason to meet, </a:t>
            </a:r>
            <a:r>
              <a:rPr lang="en-US" sz="1400" b="1" i="1" dirty="0" smtClean="0">
                <a:solidFill>
                  <a:srgbClr val="000000"/>
                </a:solidFill>
              </a:rPr>
              <a:t>find another way to achieve your objective </a:t>
            </a:r>
            <a:endParaRPr lang="en-US" sz="1400" b="1" i="1" dirty="0">
              <a:solidFill>
                <a:srgbClr val="000000"/>
              </a:solidFill>
            </a:endParaRPr>
          </a:p>
        </p:txBody>
      </p:sp>
      <p:pic>
        <p:nvPicPr>
          <p:cNvPr id="12294" name="Picture 6"/>
          <p:cNvPicPr>
            <a:picLocks noChangeArrowheads="1"/>
          </p:cNvPicPr>
          <p:nvPr/>
        </p:nvPicPr>
        <p:blipFill>
          <a:blip r:embed="rId3" cstate="print"/>
          <a:srcRect/>
          <a:stretch>
            <a:fillRect/>
          </a:stretch>
        </p:blipFill>
        <p:spPr bwMode="auto">
          <a:xfrm>
            <a:off x="5268913" y="2460625"/>
            <a:ext cx="3309937" cy="2776538"/>
          </a:xfrm>
          <a:prstGeom prst="rect">
            <a:avLst/>
          </a:prstGeom>
          <a:noFill/>
          <a:ln w="25400">
            <a:noFill/>
            <a:miter lim="800000"/>
            <a:headEnd/>
            <a:tailEnd/>
          </a:ln>
          <a:effectLst/>
        </p:spPr>
      </p:pic>
      <p:sp>
        <p:nvSpPr>
          <p:cNvPr id="12295" name="Rectangle 7"/>
          <p:cNvSpPr>
            <a:spLocks noChangeArrowheads="1"/>
          </p:cNvSpPr>
          <p:nvPr/>
        </p:nvSpPr>
        <p:spPr bwMode="auto">
          <a:xfrm>
            <a:off x="7497763" y="1939925"/>
            <a:ext cx="466725" cy="295275"/>
          </a:xfrm>
          <a:prstGeom prst="rect">
            <a:avLst/>
          </a:prstGeom>
          <a:noFill/>
          <a:ln w="25400">
            <a:noFill/>
            <a:miter lim="800000"/>
            <a:headEnd/>
            <a:tailEnd/>
          </a:ln>
          <a:effectLst/>
        </p:spPr>
        <p:txBody>
          <a:bodyPr wrap="none" lIns="90488" tIns="44450" rIns="90488" bIns="44450">
            <a:spAutoFit/>
          </a:bodyPr>
          <a:lstStyle/>
          <a:p>
            <a:pPr algn="ctr" defTabSz="915988">
              <a:lnSpc>
                <a:spcPct val="90000"/>
              </a:lnSpc>
            </a:pPr>
            <a:r>
              <a:rPr lang="en-US" sz="1500" b="1"/>
              <a:t>NO</a:t>
            </a:r>
          </a:p>
        </p:txBody>
      </p:sp>
      <p:sp>
        <p:nvSpPr>
          <p:cNvPr id="12296" name="Rectangle 8"/>
          <p:cNvSpPr>
            <a:spLocks noChangeArrowheads="1"/>
          </p:cNvSpPr>
          <p:nvPr/>
        </p:nvSpPr>
        <p:spPr bwMode="auto">
          <a:xfrm>
            <a:off x="5784850" y="4806950"/>
            <a:ext cx="2293938" cy="263525"/>
          </a:xfrm>
          <a:prstGeom prst="rect">
            <a:avLst/>
          </a:prstGeom>
          <a:noFill/>
          <a:ln w="12700">
            <a:noFill/>
            <a:miter lim="800000"/>
            <a:headEnd/>
            <a:tailEnd/>
          </a:ln>
          <a:effectLst/>
        </p:spPr>
        <p:txBody>
          <a:bodyPr wrap="none" lIns="63500" tIns="25400" rIns="63500" bIns="25400">
            <a:spAutoFit/>
          </a:bodyPr>
          <a:lstStyle/>
          <a:p>
            <a:pPr algn="ctr" defTabSz="915988">
              <a:lnSpc>
                <a:spcPct val="87000"/>
              </a:lnSpc>
            </a:pPr>
            <a:r>
              <a:rPr lang="en-US" sz="1600" b="1">
                <a:solidFill>
                  <a:schemeClr val="bg1"/>
                </a:solidFill>
              </a:rPr>
              <a:t>Consider Saying “NO”</a:t>
            </a:r>
          </a:p>
        </p:txBody>
      </p:sp>
      <p:sp>
        <p:nvSpPr>
          <p:cNvPr id="12297" name="Freeform 9"/>
          <p:cNvSpPr>
            <a:spLocks/>
          </p:cNvSpPr>
          <p:nvPr/>
        </p:nvSpPr>
        <p:spPr bwMode="auto">
          <a:xfrm>
            <a:off x="7153275" y="2301875"/>
            <a:ext cx="641350" cy="325438"/>
          </a:xfrm>
          <a:custGeom>
            <a:avLst/>
            <a:gdLst/>
            <a:ahLst/>
            <a:cxnLst>
              <a:cxn ang="0">
                <a:pos x="256" y="0"/>
              </a:cxn>
              <a:cxn ang="0">
                <a:pos x="0" y="204"/>
              </a:cxn>
              <a:cxn ang="0">
                <a:pos x="403" y="0"/>
              </a:cxn>
            </a:cxnLst>
            <a:rect l="0" t="0" r="r" b="b"/>
            <a:pathLst>
              <a:path w="404" h="205">
                <a:moveTo>
                  <a:pt x="256" y="0"/>
                </a:moveTo>
                <a:lnTo>
                  <a:pt x="0" y="204"/>
                </a:lnTo>
                <a:lnTo>
                  <a:pt x="403" y="0"/>
                </a:lnTo>
              </a:path>
            </a:pathLst>
          </a:custGeom>
          <a:solidFill>
            <a:srgbClr val="FCFEB9"/>
          </a:solidFill>
          <a:ln w="12700" cap="rnd" cmpd="sng">
            <a:solidFill>
              <a:schemeClr val="tx1"/>
            </a:solidFill>
            <a:prstDash val="solid"/>
            <a:round/>
            <a:headEnd type="none" w="med" len="med"/>
            <a:tailEnd type="none" w="med" len="med"/>
          </a:ln>
          <a:effectLst/>
        </p:spPr>
        <p:txBody>
          <a:bodyPr/>
          <a:lstStyle/>
          <a:p>
            <a:endParaRPr lang="en-US"/>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ustom 1">
      <a:dk1>
        <a:sysClr val="windowText" lastClr="000000"/>
      </a:dk1>
      <a:lt1>
        <a:sysClr val="window" lastClr="FFFFFF"/>
      </a:lt1>
      <a:dk2>
        <a:srgbClr val="696464"/>
      </a:dk2>
      <a:lt2>
        <a:srgbClr val="D4DDF2"/>
      </a:lt2>
      <a:accent1>
        <a:srgbClr val="580027"/>
      </a:accent1>
      <a:accent2>
        <a:srgbClr val="B89A9A"/>
      </a:accent2>
      <a:accent3>
        <a:srgbClr val="7030A0"/>
      </a:accent3>
      <a:accent4>
        <a:srgbClr val="132A73"/>
      </a:accent4>
      <a:accent5>
        <a:srgbClr val="C0CBCB"/>
      </a:accent5>
      <a:accent6>
        <a:srgbClr val="752682"/>
      </a:accent6>
      <a:hlink>
        <a:srgbClr val="580027"/>
      </a:hlink>
      <a:folHlink>
        <a:srgbClr val="96A9A9"/>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BusRealist_theme</Template>
  <TotalTime>1471</TotalTime>
  <Pages>25</Pages>
  <Words>2984</Words>
  <Application>Microsoft Office PowerPoint</Application>
  <PresentationFormat>On-screen Show (4:3)</PresentationFormat>
  <Paragraphs>379</Paragraphs>
  <Slides>30</Slides>
  <Notes>12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Equity</vt:lpstr>
      <vt:lpstr>Effective Meetings </vt:lpstr>
      <vt:lpstr>Agenda</vt:lpstr>
      <vt:lpstr>When Is a Meeting Effective?</vt:lpstr>
      <vt:lpstr>The Key Message</vt:lpstr>
      <vt:lpstr>Steps to an Effective Meeting</vt:lpstr>
      <vt:lpstr>Planning</vt:lpstr>
      <vt:lpstr>We Participate in all Types of Meetings</vt:lpstr>
      <vt:lpstr>Good Reasons to Meet Require the Interaction of Multiple People </vt:lpstr>
      <vt:lpstr>The Not-So-Good Reasons Why  We Meet</vt:lpstr>
      <vt:lpstr>Seven Basic Steps For Planning a Meeting</vt:lpstr>
      <vt:lpstr>Seven Basic Steps for Planning a Meeting (continued)</vt:lpstr>
      <vt:lpstr>Guidelines for an Effective Agenda</vt:lpstr>
      <vt:lpstr>Anticipate and Overcome Barriers</vt:lpstr>
      <vt:lpstr>Plan Which Materials You Will Need</vt:lpstr>
      <vt:lpstr>Establish Ground Rules with Your Team at the Start</vt:lpstr>
      <vt:lpstr>Doing</vt:lpstr>
      <vt:lpstr>Meeting Roles:  Leader</vt:lpstr>
      <vt:lpstr>Meeting Roles:  Facilitator</vt:lpstr>
      <vt:lpstr>Meeting Roles:  Scribe</vt:lpstr>
      <vt:lpstr>Meeting Roles:  Time Keeper</vt:lpstr>
      <vt:lpstr>Meeting Roles:  Resource</vt:lpstr>
      <vt:lpstr>De Bono’s Six Thinking Hats </vt:lpstr>
      <vt:lpstr>Running the Meeting </vt:lpstr>
      <vt:lpstr>Tips for Improving Meeting Effectiveness</vt:lpstr>
      <vt:lpstr>Encourage Participation Through Hooks and Responses</vt:lpstr>
      <vt:lpstr>The Group Memory:  Flipchart or LCD Recordings</vt:lpstr>
      <vt:lpstr>Leave Time at the End of the Meeting for Feedback</vt:lpstr>
      <vt:lpstr>Reviewing</vt:lpstr>
      <vt:lpstr>After the Meeting</vt:lpstr>
      <vt:lpstr>A Checklist Can Help Evaluate  Meeting Effectiveness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Meetings</dc:title>
  <dc:subject>How to improve your meeting effectiveness</dc:subject>
  <dc:creator>Karen Phelan</dc:creator>
  <cp:lastModifiedBy>Karen</cp:lastModifiedBy>
  <cp:revision>163</cp:revision>
  <cp:lastPrinted>1996-11-19T18:56:20Z</cp:lastPrinted>
  <dcterms:created xsi:type="dcterms:W3CDTF">1996-11-06T10:25:42Z</dcterms:created>
  <dcterms:modified xsi:type="dcterms:W3CDTF">2009-10-21T17:05:45Z</dcterms:modified>
</cp:coreProperties>
</file>